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68" r:id="rId3"/>
    <p:sldMasterId id="2147483804" r:id="rId4"/>
    <p:sldMasterId id="2147483816" r:id="rId5"/>
    <p:sldMasterId id="2147483828" r:id="rId6"/>
    <p:sldMasterId id="2147483840" r:id="rId7"/>
    <p:sldMasterId id="2147483852" r:id="rId8"/>
  </p:sldMasterIdLst>
  <p:notesMasterIdLst>
    <p:notesMasterId r:id="rId45"/>
  </p:notesMasterIdLst>
  <p:handoutMasterIdLst>
    <p:handoutMasterId r:id="rId46"/>
  </p:handoutMasterIdLst>
  <p:sldIdLst>
    <p:sldId id="256" r:id="rId9"/>
    <p:sldId id="259" r:id="rId10"/>
    <p:sldId id="341" r:id="rId11"/>
    <p:sldId id="344" r:id="rId12"/>
    <p:sldId id="343" r:id="rId13"/>
    <p:sldId id="299" r:id="rId14"/>
    <p:sldId id="288" r:id="rId15"/>
    <p:sldId id="290" r:id="rId16"/>
    <p:sldId id="331" r:id="rId17"/>
    <p:sldId id="342" r:id="rId18"/>
    <p:sldId id="282" r:id="rId19"/>
    <p:sldId id="300" r:id="rId20"/>
    <p:sldId id="293" r:id="rId21"/>
    <p:sldId id="334" r:id="rId22"/>
    <p:sldId id="295" r:id="rId23"/>
    <p:sldId id="301" r:id="rId24"/>
    <p:sldId id="326" r:id="rId25"/>
    <p:sldId id="332" r:id="rId26"/>
    <p:sldId id="296" r:id="rId27"/>
    <p:sldId id="348" r:id="rId28"/>
    <p:sldId id="349" r:id="rId29"/>
    <p:sldId id="322" r:id="rId30"/>
    <p:sldId id="336" r:id="rId31"/>
    <p:sldId id="347" r:id="rId32"/>
    <p:sldId id="311" r:id="rId33"/>
    <p:sldId id="312" r:id="rId34"/>
    <p:sldId id="337" r:id="rId35"/>
    <p:sldId id="346" r:id="rId36"/>
    <p:sldId id="314" r:id="rId37"/>
    <p:sldId id="315" r:id="rId38"/>
    <p:sldId id="345" r:id="rId39"/>
    <p:sldId id="339" r:id="rId40"/>
    <p:sldId id="340" r:id="rId41"/>
    <p:sldId id="319" r:id="rId42"/>
    <p:sldId id="320" r:id="rId43"/>
    <p:sldId id="279" r:id="rId4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76A3"/>
    <a:srgbClr val="9891C9"/>
    <a:srgbClr val="615A98"/>
    <a:srgbClr val="157D38"/>
    <a:srgbClr val="259B87"/>
    <a:srgbClr val="1860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77" autoAdjust="0"/>
    <p:restoredTop sz="54321" autoAdjust="0"/>
  </p:normalViewPr>
  <p:slideViewPr>
    <p:cSldViewPr>
      <p:cViewPr varScale="1">
        <p:scale>
          <a:sx n="38" d="100"/>
          <a:sy n="38" d="100"/>
        </p:scale>
        <p:origin x="-120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4817"/>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sz="quarter" idx="1"/>
          </p:nvPr>
        </p:nvSpPr>
        <p:spPr>
          <a:xfrm>
            <a:off x="3977630" y="0"/>
            <a:ext cx="3043876" cy="464817"/>
          </a:xfrm>
          <a:prstGeom prst="rect">
            <a:avLst/>
          </a:prstGeom>
        </p:spPr>
        <p:txBody>
          <a:bodyPr vert="horz" lIns="91797" tIns="45898" rIns="91797" bIns="45898" rtlCol="0"/>
          <a:lstStyle>
            <a:lvl1pPr algn="r">
              <a:defRPr sz="1200"/>
            </a:lvl1pPr>
          </a:lstStyle>
          <a:p>
            <a:fld id="{57494B4D-05CD-49FA-B638-AA459892B95B}" type="datetimeFigureOut">
              <a:rPr lang="en-US" smtClean="0"/>
              <a:pPr/>
              <a:t>12/3/2012</a:t>
            </a:fld>
            <a:endParaRPr lang="en-US"/>
          </a:p>
        </p:txBody>
      </p:sp>
      <p:sp>
        <p:nvSpPr>
          <p:cNvPr id="4" name="Footer Placeholder 3"/>
          <p:cNvSpPr>
            <a:spLocks noGrp="1"/>
          </p:cNvSpPr>
          <p:nvPr>
            <p:ph type="ftr" sz="quarter" idx="2"/>
          </p:nvPr>
        </p:nvSpPr>
        <p:spPr>
          <a:xfrm>
            <a:off x="0" y="8842691"/>
            <a:ext cx="3043876" cy="464817"/>
          </a:xfrm>
          <a:prstGeom prst="rect">
            <a:avLst/>
          </a:prstGeom>
        </p:spPr>
        <p:txBody>
          <a:bodyPr vert="horz" lIns="91797" tIns="45898" rIns="91797" bIns="45898" rtlCol="0" anchor="b"/>
          <a:lstStyle>
            <a:lvl1pPr algn="l">
              <a:defRPr sz="1200"/>
            </a:lvl1pPr>
          </a:lstStyle>
          <a:p>
            <a:endParaRPr lang="en-US"/>
          </a:p>
        </p:txBody>
      </p:sp>
      <p:sp>
        <p:nvSpPr>
          <p:cNvPr id="5" name="Slide Number Placeholder 4"/>
          <p:cNvSpPr>
            <a:spLocks noGrp="1"/>
          </p:cNvSpPr>
          <p:nvPr>
            <p:ph type="sldNum" sz="quarter" idx="3"/>
          </p:nvPr>
        </p:nvSpPr>
        <p:spPr>
          <a:xfrm>
            <a:off x="3977630" y="8842691"/>
            <a:ext cx="3043876" cy="464817"/>
          </a:xfrm>
          <a:prstGeom prst="rect">
            <a:avLst/>
          </a:prstGeom>
        </p:spPr>
        <p:txBody>
          <a:bodyPr vert="horz" lIns="91797" tIns="45898" rIns="91797" bIns="45898" rtlCol="0" anchor="b"/>
          <a:lstStyle>
            <a:lvl1pPr algn="r">
              <a:defRPr sz="1200"/>
            </a:lvl1pPr>
          </a:lstStyle>
          <a:p>
            <a:fld id="{90004CE6-7D57-4984-A24C-9D3BA53DBFCA}" type="slidenum">
              <a:rPr lang="en-US" smtClean="0"/>
              <a:pPr/>
              <a:t>‹#›</a:t>
            </a:fld>
            <a:endParaRPr lang="en-US"/>
          </a:p>
        </p:txBody>
      </p:sp>
    </p:spTree>
    <p:extLst>
      <p:ext uri="{BB962C8B-B14F-4D97-AF65-F5344CB8AC3E}">
        <p14:creationId xmlns:p14="http://schemas.microsoft.com/office/powerpoint/2010/main" xmlns="" val="2360152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3978133" y="2"/>
            <a:ext cx="3043343" cy="465455"/>
          </a:xfrm>
          <a:prstGeom prst="rect">
            <a:avLst/>
          </a:prstGeom>
        </p:spPr>
        <p:txBody>
          <a:bodyPr vert="horz" lIns="93321" tIns="46660" rIns="93321" bIns="46660" rtlCol="0"/>
          <a:lstStyle>
            <a:lvl1pPr algn="r">
              <a:defRPr sz="1200"/>
            </a:lvl1pPr>
          </a:lstStyle>
          <a:p>
            <a:fld id="{6AD8E82F-5160-4025-920C-D9E3EF76555E}" type="datetimeFigureOut">
              <a:rPr lang="en-US" smtClean="0"/>
              <a:pPr/>
              <a:t>12/3/2012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21" tIns="46660" rIns="93321" bIns="46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1"/>
            <a:ext cx="3043343" cy="465455"/>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21" tIns="46660" rIns="93321" bIns="46660" rtlCol="0" anchor="b"/>
          <a:lstStyle>
            <a:lvl1pPr algn="r">
              <a:defRPr sz="1200"/>
            </a:lvl1pPr>
          </a:lstStyle>
          <a:p>
            <a:fld id="{6546EE4D-8093-4699-83C7-444E8659F14A}" type="slidenum">
              <a:rPr lang="en-US" smtClean="0"/>
              <a:pPr/>
              <a:t>‹#›</a:t>
            </a:fld>
            <a:endParaRPr lang="en-US"/>
          </a:p>
        </p:txBody>
      </p:sp>
    </p:spTree>
    <p:extLst>
      <p:ext uri="{BB962C8B-B14F-4D97-AF65-F5344CB8AC3E}">
        <p14:creationId xmlns:p14="http://schemas.microsoft.com/office/powerpoint/2010/main" xmlns="" val="241288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Clotilde</a:t>
            </a:r>
          </a:p>
          <a:p>
            <a:endParaRPr lang="en-US" dirty="0" smtClean="0"/>
          </a:p>
          <a:p>
            <a:r>
              <a:rPr lang="en-US" sz="1200" b="1" u="sng" kern="1200" dirty="0" smtClean="0">
                <a:solidFill>
                  <a:schemeClr val="tx1"/>
                </a:solidFill>
                <a:latin typeface="+mn-lt"/>
                <a:ea typeface="+mn-ea"/>
                <a:cs typeface="+mn-cs"/>
              </a:rPr>
              <a:t>Slide 10- Say Yes (2 minutes and 15 seconds)</a:t>
            </a:r>
            <a:endParaRPr lang="en-US" sz="1200"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rPr>
              <a:t>Point of the Slide: </a:t>
            </a:r>
            <a:r>
              <a:rPr lang="en-US" sz="1200" i="1" kern="1200" dirty="0" smtClean="0">
                <a:solidFill>
                  <a:schemeClr val="tx1"/>
                </a:solidFill>
                <a:latin typeface="+mn-lt"/>
                <a:ea typeface="+mn-ea"/>
                <a:cs typeface="+mn-cs"/>
              </a:rPr>
              <a:t>Say Yes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Talking Points</a:t>
            </a:r>
            <a:r>
              <a:rPr lang="en-US" sz="1200" kern="1200" dirty="0" smtClean="0">
                <a:solidFill>
                  <a:schemeClr val="tx1"/>
                </a:solidFill>
                <a:latin typeface="+mn-lt"/>
                <a:ea typeface="+mn-ea"/>
                <a:cs typeface="+mn-cs"/>
              </a:rPr>
              <a:t>- I am sure you have talking points on this that are much better than what I might have</a:t>
            </a:r>
          </a:p>
          <a:p>
            <a:r>
              <a:rPr lang="en-US" sz="1200" kern="1200" dirty="0" smtClean="0">
                <a:solidFill>
                  <a:schemeClr val="tx1"/>
                </a:solidFill>
                <a:latin typeface="+mn-lt"/>
                <a:ea typeface="+mn-ea"/>
                <a:cs typeface="+mn-cs"/>
              </a:rPr>
              <a:t>-Quick overview of Say Yes (15 seconds)</a:t>
            </a:r>
          </a:p>
          <a:p>
            <a:r>
              <a:rPr lang="en-US" sz="1200" kern="1200" dirty="0" smtClean="0">
                <a:solidFill>
                  <a:schemeClr val="tx1"/>
                </a:solidFill>
                <a:latin typeface="+mn-lt"/>
                <a:ea typeface="+mn-ea"/>
                <a:cs typeface="+mn-cs"/>
              </a:rPr>
              <a:t>-Two minute video</a:t>
            </a:r>
          </a:p>
          <a:p>
            <a:r>
              <a:rPr lang="en-US" sz="1200" kern="1200" dirty="0" smtClean="0">
                <a:solidFill>
                  <a:schemeClr val="tx1"/>
                </a:solidFill>
                <a:latin typeface="+mn-lt"/>
                <a:ea typeface="+mn-ea"/>
                <a:cs typeface="+mn-cs"/>
              </a:rPr>
              <a:t>(Clotilde, there is a chance we may use the video on the tour bus.  As soon as I know, I will let you know.  If we end up using the video on the tour bus, we will just need you to fill that time with more dialogue about Say Yes.  Probably about one minute altogether.)</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10</a:t>
            </a:fld>
            <a:endParaRPr lang="en-US"/>
          </a:p>
        </p:txBody>
      </p:sp>
    </p:spTree>
    <p:extLst>
      <p:ext uri="{BB962C8B-B14F-4D97-AF65-F5344CB8AC3E}">
        <p14:creationId xmlns:p14="http://schemas.microsoft.com/office/powerpoint/2010/main" xmlns="" val="129682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Clotilde</a:t>
            </a:r>
          </a:p>
          <a:p>
            <a:endParaRPr lang="en-US" dirty="0" smtClean="0"/>
          </a:p>
          <a:p>
            <a:r>
              <a:rPr lang="en-US" sz="1200" b="1" u="sng" kern="1200" dirty="0" smtClean="0">
                <a:solidFill>
                  <a:schemeClr val="tx1"/>
                </a:solidFill>
                <a:latin typeface="+mn-lt"/>
                <a:ea typeface="+mn-ea"/>
                <a:cs typeface="+mn-cs"/>
              </a:rPr>
              <a:t>Slide 11- 2011 Projects (45 seconds)</a:t>
            </a:r>
            <a:endParaRPr lang="en-US" sz="1200"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rPr>
              <a:t>Point of the Slide: </a:t>
            </a:r>
            <a:r>
              <a:rPr lang="en-US" sz="1200" i="1" kern="1200" dirty="0" smtClean="0">
                <a:solidFill>
                  <a:schemeClr val="tx1"/>
                </a:solidFill>
                <a:latin typeface="+mn-lt"/>
                <a:ea typeface="+mn-ea"/>
                <a:cs typeface="+mn-cs"/>
              </a:rPr>
              <a:t>Brief overview of our 2011 CFA funded projects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Talking Points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other tremendous projects that will help solve Buffalo’s workforce issue are the Buffalo Arts and Technology Center and Dream It, Do It.</a:t>
            </a:r>
          </a:p>
          <a:p>
            <a:r>
              <a:rPr lang="en-US" sz="1200" kern="1200" dirty="0" smtClean="0">
                <a:solidFill>
                  <a:schemeClr val="tx1"/>
                </a:solidFill>
                <a:latin typeface="+mn-lt"/>
                <a:ea typeface="+mn-ea"/>
                <a:cs typeface="+mn-cs"/>
              </a:rPr>
              <a:t>-The BATC will serve two purposes: to train unemployed and underemployed adults, as well as serve at-risk students, providing them with the skills needed to help them graduate from high school</a:t>
            </a:r>
          </a:p>
          <a:p>
            <a:r>
              <a:rPr lang="en-US" sz="1200" kern="1200" dirty="0" smtClean="0">
                <a:solidFill>
                  <a:schemeClr val="tx1"/>
                </a:solidFill>
                <a:latin typeface="+mn-lt"/>
                <a:ea typeface="+mn-ea"/>
                <a:cs typeface="+mn-cs"/>
              </a:rPr>
              <a:t>-BATC is modeled after the Manchester Bidwell Corporation, which is based in Pittsburgh and has been extremely successful in its efforts in working with both adults and children in need</a:t>
            </a:r>
          </a:p>
          <a:p>
            <a:r>
              <a:rPr lang="en-US" sz="1200" kern="1200" dirty="0" smtClean="0">
                <a:solidFill>
                  <a:schemeClr val="tx1"/>
                </a:solidFill>
                <a:latin typeface="+mn-lt"/>
                <a:ea typeface="+mn-ea"/>
                <a:cs typeface="+mn-cs"/>
              </a:rPr>
              <a:t>-Dream it, Do It, the national initiative to promote advanced manufacturing careers, was developed by the Manufacturing Institute in Washington, D.C. due to many factories throughout the country reporting a shortage of skilled workforce</a:t>
            </a:r>
          </a:p>
          <a:p>
            <a:r>
              <a:rPr lang="en-US" sz="1200" kern="1200" dirty="0" smtClean="0">
                <a:solidFill>
                  <a:schemeClr val="tx1"/>
                </a:solidFill>
                <a:latin typeface="+mn-lt"/>
                <a:ea typeface="+mn-ea"/>
                <a:cs typeface="+mn-cs"/>
              </a:rPr>
              <a:t>-The program has already found success in certain parts of WNY, as DIDI was launched in Chautauqua County in 2009, and in Cattaraugus and Allegany Counties in 2011</a:t>
            </a:r>
          </a:p>
          <a:p>
            <a:r>
              <a:rPr lang="en-US" sz="1200" kern="1200" dirty="0" smtClean="0">
                <a:solidFill>
                  <a:schemeClr val="tx1"/>
                </a:solidFill>
                <a:latin typeface="+mn-lt"/>
                <a:ea typeface="+mn-ea"/>
                <a:cs typeface="+mn-cs"/>
              </a:rPr>
              <a:t>-With the addition of DIDI in Erie and Niagara Counties, the formation of DIDI WNY will help serve all five counties in the region</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r>
              <a:rPr lang="en-US" dirty="0" smtClean="0"/>
              <a:t>Clotilde</a:t>
            </a:r>
          </a:p>
          <a:p>
            <a:pPr marL="0" indent="0">
              <a:buFont typeface="Arial" pitchFamily="34" charset="0"/>
              <a:buNone/>
            </a:pPr>
            <a:endParaRPr lang="en-US" dirty="0" smtClean="0"/>
          </a:p>
          <a:p>
            <a:r>
              <a:rPr lang="en-US" sz="1200" b="1" u="sng" kern="1200" dirty="0" smtClean="0">
                <a:solidFill>
                  <a:schemeClr val="tx1"/>
                </a:solidFill>
                <a:latin typeface="+mn-lt"/>
                <a:ea typeface="+mn-ea"/>
                <a:cs typeface="+mn-cs"/>
              </a:rPr>
              <a:t>Slide 12- 2012 Project (45 seconds)</a:t>
            </a:r>
            <a:endParaRPr lang="en-US" sz="1200"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rPr>
              <a:t>Point of the Slide</a:t>
            </a:r>
            <a:r>
              <a:rPr lang="en-US" sz="1200" i="1" kern="1200" dirty="0" smtClean="0">
                <a:solidFill>
                  <a:schemeClr val="tx1"/>
                </a:solidFill>
                <a:latin typeface="+mn-lt"/>
                <a:ea typeface="+mn-ea"/>
                <a:cs typeface="+mn-cs"/>
              </a:rPr>
              <a:t>: Quick summary of our lone 2012 CFA project</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Talking Points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Finishing Trades Institute is a project recommended by our regional council that will aid our local workforce development efforts</a:t>
            </a:r>
          </a:p>
          <a:p>
            <a:r>
              <a:rPr lang="en-US" sz="1200" kern="1200" dirty="0" smtClean="0">
                <a:solidFill>
                  <a:schemeClr val="tx1"/>
                </a:solidFill>
                <a:latin typeface="+mn-lt"/>
                <a:ea typeface="+mn-ea"/>
                <a:cs typeface="+mn-cs"/>
              </a:rPr>
              <a:t>-The FTI’s plans to expand their current facility in Western New York would provide the opportunity for a larger number of local residents to be trained</a:t>
            </a: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TRANSITION TO ENTREPRENEURSHIP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Howard mentioned previously, there are three key themes in the council’s strategy.  With our strong focus on workforce development, entrepreneurship is a natural partner to that.  That being said, I’d like to welcome Jeff Belt up to talk about entrepreneurship</a:t>
            </a:r>
          </a:p>
          <a:p>
            <a:pPr marL="0" indent="0">
              <a:buFont typeface="Arial" pitchFamily="34" charset="0"/>
              <a:buNone/>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1250" name="Notes Placeholder 2"/>
          <p:cNvSpPr>
            <a:spLocks noGrp="1"/>
          </p:cNvSpPr>
          <p:nvPr>
            <p:ph type="body" idx="1"/>
          </p:nvPr>
        </p:nvSpPr>
        <p:spPr bwMode="auto">
          <a:xfrm>
            <a:off x="702310" y="4422142"/>
            <a:ext cx="5618480" cy="2448254"/>
          </a:xfrm>
          <a:noFill/>
        </p:spPr>
        <p:txBody>
          <a:bodyPr wrap="square" numCol="1" anchor="t" anchorCtr="0" compatLnSpc="1">
            <a:prstTxWarp prst="textNoShape">
              <a:avLst/>
            </a:prstTxWarp>
          </a:bodyPr>
          <a:lstStyle/>
          <a:p>
            <a:pPr eaLnBrk="1" hangingPunct="1">
              <a:spcBef>
                <a:spcPct val="0"/>
              </a:spcBef>
            </a:pPr>
            <a:r>
              <a:rPr lang="en-US" dirty="0" smtClean="0"/>
              <a:t>Jeff</a:t>
            </a:r>
          </a:p>
          <a:p>
            <a:pPr eaLnBrk="1" hangingPunct="1">
              <a:spcBef>
                <a:spcPct val="0"/>
              </a:spcBef>
            </a:pPr>
            <a:endParaRPr lang="en-US" dirty="0" smtClean="0"/>
          </a:p>
          <a:p>
            <a:pPr eaLnBrk="1" hangingPunct="1">
              <a:spcBef>
                <a:spcPct val="0"/>
              </a:spcBef>
            </a:pPr>
            <a:endParaRPr lang="en-US" dirty="0"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F3EA98-0418-4A64-8488-8BA115A21BDF}"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1250" name="Notes Placeholder 2"/>
          <p:cNvSpPr>
            <a:spLocks noGrp="1"/>
          </p:cNvSpPr>
          <p:nvPr>
            <p:ph type="body" idx="1"/>
          </p:nvPr>
        </p:nvSpPr>
        <p:spPr bwMode="auto">
          <a:xfrm>
            <a:off x="702310" y="4422142"/>
            <a:ext cx="5618480" cy="2448254"/>
          </a:xfrm>
          <a:noFill/>
        </p:spPr>
        <p:txBody>
          <a:bodyPr wrap="square" numCol="1" anchor="t" anchorCtr="0" compatLnSpc="1">
            <a:prstTxWarp prst="textNoShape">
              <a:avLst/>
            </a:prstTxWarp>
          </a:bodyPr>
          <a:lstStyle/>
          <a:p>
            <a:pPr eaLnBrk="1" hangingPunct="1">
              <a:spcBef>
                <a:spcPct val="0"/>
              </a:spcBef>
            </a:pPr>
            <a:r>
              <a:rPr lang="en-US" dirty="0" smtClean="0"/>
              <a:t>Jeff</a:t>
            </a:r>
          </a:p>
          <a:p>
            <a:pPr eaLnBrk="1" hangingPunct="1">
              <a:spcBef>
                <a:spcPct val="0"/>
              </a:spcBef>
            </a:pPr>
            <a:endParaRPr lang="en-US" dirty="0"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F3EA98-0418-4A64-8488-8BA115A21BDF}"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eaLnBrk="1" hangingPunct="1">
              <a:spcBef>
                <a:spcPct val="0"/>
              </a:spcBef>
            </a:pPr>
            <a:r>
              <a:rPr lang="en-US" sz="1000" dirty="0" smtClean="0"/>
              <a:t>Jeff </a:t>
            </a:r>
          </a:p>
          <a:p>
            <a:pPr eaLnBrk="1" hangingPunct="1">
              <a:spcBef>
                <a:spcPct val="0"/>
              </a:spcBef>
            </a:pPr>
            <a:endParaRPr lang="en-US" sz="1000" dirty="0" smtClean="0"/>
          </a:p>
          <a:p>
            <a:r>
              <a:rPr lang="en-US" sz="1000" dirty="0" smtClean="0"/>
              <a:t>Modeled after Innovation Works in Pittsburgh</a:t>
            </a:r>
          </a:p>
          <a:p>
            <a:r>
              <a:rPr lang="en-US" sz="1000" dirty="0" smtClean="0"/>
              <a:t>Modeled after JumpStart in Cleveland</a:t>
            </a:r>
          </a:p>
          <a:p>
            <a:pPr lvl="1"/>
            <a:r>
              <a:rPr lang="en-US" sz="1000" dirty="0" smtClean="0"/>
              <a:t>$495 million raise for their client &amp; portfolio companies</a:t>
            </a:r>
          </a:p>
          <a:p>
            <a:pPr lvl="1"/>
            <a:r>
              <a:rPr lang="en-US" sz="1000" dirty="0" smtClean="0"/>
              <a:t>1,500 Jobs created with $220 economic benefit</a:t>
            </a:r>
          </a:p>
          <a:p>
            <a:r>
              <a:rPr lang="en-US" sz="1000" dirty="0" smtClean="0"/>
              <a:t>How do you build an Entrepreneurial Ecosystem?</a:t>
            </a:r>
          </a:p>
          <a:p>
            <a:r>
              <a:rPr lang="en-US" sz="1000" dirty="0" smtClean="0"/>
              <a:t>Launch received $637,000 in Federal EDA money, with matching grants from Wendt &amp; Oishei </a:t>
            </a:r>
          </a:p>
          <a:p>
            <a:r>
              <a:rPr lang="en-US" sz="1000" dirty="0" smtClean="0"/>
              <a:t>National search for a CEO successful </a:t>
            </a:r>
          </a:p>
          <a:p>
            <a:r>
              <a:rPr lang="en-US" sz="1000" dirty="0" smtClean="0"/>
              <a:t>Support and Invest in High Growth Companies</a:t>
            </a:r>
          </a:p>
          <a:p>
            <a:pPr lvl="1"/>
            <a:r>
              <a:rPr lang="en-US" sz="1000" dirty="0" smtClean="0"/>
              <a:t>Venture Development Organization</a:t>
            </a:r>
          </a:p>
          <a:p>
            <a:pPr lvl="1"/>
            <a:r>
              <a:rPr lang="en-US" sz="1000" dirty="0" smtClean="0"/>
              <a:t>Preparing small companies for outside investment</a:t>
            </a:r>
          </a:p>
          <a:p>
            <a:pPr lvl="1"/>
            <a:r>
              <a:rPr lang="en-US" sz="1000" dirty="0" smtClean="0"/>
              <a:t>Across 26 counties</a:t>
            </a:r>
          </a:p>
          <a:p>
            <a:pPr lvl="1"/>
            <a:endParaRPr lang="en-US" sz="1000" dirty="0" smtClean="0"/>
          </a:p>
          <a:p>
            <a:pPr lvl="1"/>
            <a:endParaRPr lang="en-US" sz="1000" dirty="0" smtClean="0"/>
          </a:p>
          <a:p>
            <a:pPr eaLnBrk="1" hangingPunct="1">
              <a:spcBef>
                <a:spcPct val="0"/>
              </a:spcBef>
            </a:pPr>
            <a:endParaRPr lang="en-US" sz="10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sz="1000" b="0" dirty="0" smtClean="0">
              <a:solidFill>
                <a:srgbClr val="000000"/>
              </a:solidFill>
            </a:endParaRPr>
          </a:p>
          <a:p>
            <a:pPr eaLnBrk="1" hangingPunct="1">
              <a:spcBef>
                <a:spcPct val="0"/>
              </a:spcBef>
            </a:pPr>
            <a:endParaRPr lang="en-US" sz="1000"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Jeff</a:t>
            </a:r>
          </a:p>
          <a:p>
            <a:pPr eaLnBrk="1" hangingPunct="1">
              <a:spcBef>
                <a:spcPct val="0"/>
              </a:spcBef>
            </a:pPr>
            <a:endParaRPr lang="en-US" sz="1200" b="1" kern="1200" baseline="0" dirty="0" smtClean="0">
              <a:solidFill>
                <a:schemeClr val="tx1"/>
              </a:solidFill>
              <a:latin typeface="+mn-lt"/>
              <a:ea typeface="+mn-ea"/>
              <a:cs typeface="+mn-cs"/>
            </a:endParaRPr>
          </a:p>
          <a:p>
            <a:r>
              <a:rPr lang="en-US" dirty="0" smtClean="0"/>
              <a:t>Modeled on the Center for Social Innovation</a:t>
            </a:r>
          </a:p>
          <a:p>
            <a:pPr lvl="1"/>
            <a:r>
              <a:rPr lang="en-US" dirty="0" smtClean="0"/>
              <a:t>In Toronto</a:t>
            </a:r>
          </a:p>
          <a:p>
            <a:pPr lvl="1"/>
            <a:r>
              <a:rPr lang="en-US" dirty="0" smtClean="0"/>
              <a:t>Started with 13 Groups in 5,000 sf.</a:t>
            </a:r>
          </a:p>
          <a:p>
            <a:pPr lvl="1"/>
            <a:r>
              <a:rPr lang="en-US" dirty="0" smtClean="0"/>
              <a:t>Now has 325 Groups in 55,000 </a:t>
            </a:r>
            <a:r>
              <a:rPr lang="en-US" dirty="0" err="1" smtClean="0"/>
              <a:t>sf</a:t>
            </a:r>
            <a:r>
              <a:rPr lang="en-US" dirty="0" smtClean="0"/>
              <a:t> and 800 employees</a:t>
            </a:r>
          </a:p>
          <a:p>
            <a:r>
              <a:rPr lang="en-US" dirty="0" smtClean="0"/>
              <a:t>Place for small companies, non-profits, unincorporated groups to co-locate</a:t>
            </a:r>
          </a:p>
          <a:p>
            <a:r>
              <a:rPr lang="en-US" dirty="0" smtClean="0"/>
              <a:t>Small groups get to keep their identity while providing certain corporate efficiencies</a:t>
            </a:r>
          </a:p>
          <a:p>
            <a:r>
              <a:rPr lang="en-US" dirty="0" smtClean="0"/>
              <a:t>Pooling intellectual capital in one location</a:t>
            </a:r>
          </a:p>
          <a:p>
            <a:pPr lvl="1"/>
            <a:r>
              <a:rPr lang="en-US" dirty="0" smtClean="0"/>
              <a:t>Multiple groups can bid on work and grants together</a:t>
            </a:r>
          </a:p>
          <a:p>
            <a:r>
              <a:rPr lang="en-US" dirty="0" smtClean="0"/>
              <a:t>Focus on new grads who are not yet rooted in the community by providing a low barrier to get started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TRANSITION TO SMART GROWTH… INTRODUCE</a:t>
            </a:r>
            <a:r>
              <a:rPr lang="en-US" sz="1200" b="1" u="sng" kern="1200" baseline="0" dirty="0" smtClean="0">
                <a:solidFill>
                  <a:schemeClr val="tx1"/>
                </a:solidFill>
                <a:latin typeface="+mn-lt"/>
                <a:ea typeface="+mn-ea"/>
                <a:cs typeface="+mn-cs"/>
              </a:rPr>
              <a:t> AARON BARTLEY</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pPr eaLnBrk="1" hangingPunct="1">
              <a:spcBef>
                <a:spcPct val="0"/>
              </a:spcBef>
            </a:pPr>
            <a:endParaRPr lang="en-US" sz="1200" b="1" kern="1200" baseline="0" dirty="0" smtClean="0">
              <a:solidFill>
                <a:schemeClr val="tx1"/>
              </a:solidFill>
              <a:latin typeface="+mn-lt"/>
              <a:ea typeface="+mn-ea"/>
              <a:cs typeface="+mn-cs"/>
            </a:endParaRPr>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prstClr val="black"/>
                </a:solidFill>
                <a:latin typeface="+mn-lt"/>
                <a:ea typeface="+mn-ea"/>
                <a:cs typeface="+mn-cs"/>
              </a:rPr>
              <a:t>Aaron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smtClean="0">
              <a:solidFill>
                <a:prstClr val="black"/>
              </a:solidFill>
              <a:latin typeface="+mn-lt"/>
              <a:ea typeface="+mn-ea"/>
              <a:cs typeface="+mn-cs"/>
            </a:endParaRPr>
          </a:p>
          <a:p>
            <a:r>
              <a:rPr lang="en-US" sz="1200" kern="1200" dirty="0" smtClean="0">
                <a:solidFill>
                  <a:schemeClr val="tx1"/>
                </a:solidFill>
                <a:latin typeface="+mn-lt"/>
                <a:ea typeface="+mn-ea"/>
                <a:cs typeface="+mn-cs"/>
              </a:rPr>
              <a:t>Smart Growth is a key enabler for fostering economic growth and vitality in Western New York.  Over the last four decades, the region’s population has sprawled to encompass almost three times as much land area, while the number of people living in the region declined steadily.  The result is a cost burden associated with roads, sewers and other infrastructure that taxpayers can no longer afford.  Sprawl has also created concentrated districts of abandoned buildings and poverty in parts of our cities, towns and inner-ring suburbs.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Early on in the planning process, the WNY REDC recognized the necessity of embedding Smart Growth principles in our planning process.  In our plan, we adopted an approach to Smart Growth that centers on investment in Central Business Districts, Town and Village Main Streets, and core neighborhoods.  Our plan also emphasized the needs to accelerate </a:t>
            </a:r>
            <a:r>
              <a:rPr lang="en-US" sz="1200" kern="1200" dirty="0" err="1" smtClean="0">
                <a:solidFill>
                  <a:schemeClr val="tx1"/>
                </a:solidFill>
                <a:latin typeface="+mn-lt"/>
                <a:ea typeface="+mn-ea"/>
                <a:cs typeface="+mn-cs"/>
              </a:rPr>
              <a:t>brownfield</a:t>
            </a:r>
            <a:r>
              <a:rPr lang="en-US" sz="1200" kern="1200" dirty="0" smtClean="0">
                <a:solidFill>
                  <a:schemeClr val="tx1"/>
                </a:solidFill>
                <a:latin typeface="+mn-lt"/>
                <a:ea typeface="+mn-ea"/>
                <a:cs typeface="+mn-cs"/>
              </a:rPr>
              <a:t> development, improve access to our waterways and promoting energy sustainability.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embedding these core Smart Growth objectives in all of our decision-making, the Council has promoted projects that have already begun to create more vital and equitable communities throughout our region.  The Council has favored projects that correspond with Smart Growth principles in our biggest cities—Buffalo and Niagara falls—, mid-sized communities like Olean as well as smaller towns and villages like Springville, </a:t>
            </a:r>
            <a:r>
              <a:rPr lang="en-US" sz="1200" kern="1200" dirty="0" err="1" smtClean="0">
                <a:solidFill>
                  <a:schemeClr val="tx1"/>
                </a:solidFill>
                <a:latin typeface="+mn-lt"/>
                <a:ea typeface="+mn-ea"/>
                <a:cs typeface="+mn-cs"/>
              </a:rPr>
              <a:t>elicottville</a:t>
            </a:r>
            <a:r>
              <a:rPr lang="en-US" sz="1200" kern="1200" dirty="0" smtClean="0">
                <a:solidFill>
                  <a:schemeClr val="tx1"/>
                </a:solidFill>
                <a:latin typeface="+mn-lt"/>
                <a:ea typeface="+mn-ea"/>
                <a:cs typeface="+mn-cs"/>
              </a:rPr>
              <a:t> and Wellsville.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Through our Smart Growth work group, the Council has become a crucial forum for coordinating planning across all five counties and aligning regional council priorities with other sustainability planning processes sponsored by HUD and NYSERDA.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smtClean="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6546EE4D-8093-4699-83C7-444E8659F14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prstClr val="black"/>
                </a:solidFill>
                <a:latin typeface="+mn-lt"/>
                <a:ea typeface="+mn-ea"/>
                <a:cs typeface="+mn-cs"/>
              </a:rPr>
              <a:t>Aaron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smtClean="0">
              <a:solidFill>
                <a:prstClr val="black"/>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Council’s Smart Growth program complements other elements of the region’s broader growth strategy.  For example, Smart Growth has aligned itself with the Agriculture Work Group to ensure that the region protects its fertile agricultural land, one our most critical regional assets.  And Smart Growth principles also underlie the strategy to improve the tourism experience in Niagara Falls by making its core district vital, </a:t>
            </a:r>
            <a:r>
              <a:rPr lang="en-US" sz="1200" kern="1200" dirty="0" err="1" smtClean="0">
                <a:solidFill>
                  <a:schemeClr val="tx1"/>
                </a:solidFill>
                <a:latin typeface="+mn-lt"/>
                <a:ea typeface="+mn-ea"/>
                <a:cs typeface="+mn-cs"/>
              </a:rPr>
              <a:t>walkable</a:t>
            </a:r>
            <a:r>
              <a:rPr lang="en-US" sz="1200" kern="1200" dirty="0" smtClean="0">
                <a:solidFill>
                  <a:schemeClr val="tx1"/>
                </a:solidFill>
                <a:latin typeface="+mn-lt"/>
                <a:ea typeface="+mn-ea"/>
                <a:cs typeface="+mn-cs"/>
              </a:rPr>
              <a:t> and lively, with mixed-use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smtClean="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u="none" kern="1200" dirty="0" smtClean="0">
                <a:solidFill>
                  <a:prstClr val="black"/>
                </a:solidFill>
                <a:latin typeface="+mn-lt"/>
                <a:ea typeface="+mn-ea"/>
                <a:cs typeface="+mn-cs"/>
              </a:rPr>
              <a:t>Aaron</a:t>
            </a:r>
          </a:p>
          <a:p>
            <a:pPr eaLnBrk="1" hangingPunct="1">
              <a:spcBef>
                <a:spcPct val="0"/>
              </a:spcBef>
            </a:pPr>
            <a:endParaRPr lang="en-US" dirty="0" smtClean="0"/>
          </a:p>
          <a:p>
            <a:r>
              <a:rPr lang="en-US" sz="1200" kern="1200" dirty="0" smtClean="0">
                <a:solidFill>
                  <a:schemeClr val="tx1"/>
                </a:solidFill>
                <a:latin typeface="+mn-lt"/>
                <a:ea typeface="+mn-ea"/>
                <a:cs typeface="+mn-cs"/>
              </a:rPr>
              <a:t>The Council’s Smart Growth emphasis is already bearing fruit.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goal of promoting mixed-use development and connectivity between key assets is also at the core of several projects funded by the REDC in Buffalo.  New green infrastructure and streetscape improvements will better connect the city’s financial district with the growing Medical Campus, and after years of dormancy, the return of multi-modal transportation to Main Street will accelerate the revival already underway in the downtown core.</a:t>
            </a:r>
          </a:p>
          <a:p>
            <a:pPr eaLnBrk="1" hangingPunct="1">
              <a:spcBef>
                <a:spcPct val="0"/>
              </a:spcBef>
            </a:pPr>
            <a:endParaRPr lang="en-US" dirty="0" smtClean="0"/>
          </a:p>
        </p:txBody>
      </p:sp>
      <p:sp>
        <p:nvSpPr>
          <p:cNvPr id="175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1906B5-F3A2-41B6-A50E-322B944179AD}"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prstClr val="black"/>
                </a:solidFill>
                <a:latin typeface="+mn-lt"/>
                <a:ea typeface="+mn-ea"/>
                <a:cs typeface="+mn-cs"/>
              </a:rPr>
              <a:t>Aaron</a:t>
            </a:r>
          </a:p>
          <a:p>
            <a:endParaRPr lang="en-US" i="1" dirty="0" smtClean="0"/>
          </a:p>
          <a:p>
            <a:pPr eaLnBrk="1" hangingPunct="1">
              <a:spcBef>
                <a:spcPct val="0"/>
              </a:spcBef>
            </a:pPr>
            <a:r>
              <a:rPr lang="en-US" sz="1200" kern="1200" dirty="0" smtClean="0">
                <a:solidFill>
                  <a:schemeClr val="tx1"/>
                </a:solidFill>
                <a:latin typeface="+mn-lt"/>
                <a:ea typeface="+mn-ea"/>
                <a:cs typeface="+mn-cs"/>
              </a:rPr>
              <a:t>In Olean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construction has begun on REDC-funded projects that will promote ground-floor retail and upper-floor residential rehabilitation along the city’s historic Main Street.  A related project will improve the streetscape and connectivity between Main Street and two of the city’s largest employers on the edge of downtown.</a:t>
            </a: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prstClr val="black"/>
                </a:solidFill>
                <a:latin typeface="+mn-lt"/>
                <a:ea typeface="+mn-ea"/>
                <a:cs typeface="+mn-cs"/>
              </a:rPr>
              <a:t>Aaron</a:t>
            </a:r>
          </a:p>
          <a:p>
            <a:endParaRPr lang="en-US" i="1" dirty="0" smtClean="0"/>
          </a:p>
          <a:p>
            <a:pPr eaLnBrk="1" hangingPunct="1">
              <a:spcBef>
                <a:spcPct val="0"/>
              </a:spcBef>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u="none" kern="1200" dirty="0" smtClean="0">
                <a:solidFill>
                  <a:prstClr val="black"/>
                </a:solidFill>
                <a:latin typeface="+mn-lt"/>
                <a:ea typeface="+mn-ea"/>
                <a:cs typeface="+mn-cs"/>
              </a:rPr>
              <a:t>Aaron</a:t>
            </a:r>
          </a:p>
          <a:p>
            <a:endParaRPr lang="en-US" sz="1050" i="1" dirty="0" smtClean="0"/>
          </a:p>
          <a:p>
            <a:r>
              <a:rPr lang="en-US" sz="1050" kern="1200" dirty="0" smtClean="0">
                <a:solidFill>
                  <a:schemeClr val="tx1"/>
                </a:solidFill>
                <a:latin typeface="+mn-lt"/>
                <a:ea typeface="+mn-ea"/>
                <a:cs typeface="+mn-cs"/>
              </a:rPr>
              <a:t>Small villages are also benefitting from the Council’s emphasis on Main Street revival.  In Springville, the Council has advanced a development proposal in this year’s CFA that would build on citizen-led efforts to create an arts district at the core of the village.  The projects include an Arts café and the restoration of the village’s vibrant community arts organization. </a:t>
            </a:r>
          </a:p>
          <a:p>
            <a:r>
              <a:rPr lang="en-US" sz="1050" kern="1200" dirty="0" smtClean="0">
                <a:solidFill>
                  <a:schemeClr val="tx1"/>
                </a:solidFill>
                <a:latin typeface="+mn-lt"/>
                <a:ea typeface="+mn-ea"/>
                <a:cs typeface="+mn-cs"/>
              </a:rPr>
              <a:t> </a:t>
            </a:r>
          </a:p>
          <a:p>
            <a:r>
              <a:rPr lang="en-US" sz="1050" kern="1200" dirty="0" smtClean="0">
                <a:solidFill>
                  <a:schemeClr val="tx1"/>
                </a:solidFill>
                <a:latin typeface="+mn-lt"/>
                <a:ea typeface="+mn-ea"/>
                <a:cs typeface="+mn-cs"/>
              </a:rPr>
              <a:t>The Smart Growth program advanced by the Council will help to revive historic commercial strips throughout the region, with a new fund created to assist business owners with weatherizing their buildings comprehensively to reduce utility costs and save energy and a revolving loan fund proposed in this year’s CFA round to broaden access to needed capital for small businesses.</a:t>
            </a:r>
          </a:p>
          <a:p>
            <a:r>
              <a:rPr lang="en-US" sz="1050" kern="1200" dirty="0" smtClean="0">
                <a:solidFill>
                  <a:schemeClr val="tx1"/>
                </a:solidFill>
                <a:latin typeface="+mn-lt"/>
                <a:ea typeface="+mn-ea"/>
                <a:cs typeface="+mn-cs"/>
              </a:rPr>
              <a:t> </a:t>
            </a:r>
          </a:p>
          <a:p>
            <a:r>
              <a:rPr lang="en-US" sz="1050" kern="1200" dirty="0" smtClean="0">
                <a:solidFill>
                  <a:schemeClr val="tx1"/>
                </a:solidFill>
                <a:latin typeface="+mn-lt"/>
                <a:ea typeface="+mn-ea"/>
                <a:cs typeface="+mn-cs"/>
              </a:rPr>
              <a:t>The Council’s emphasis on promoting compact, mixed-use, pedestrian-friendly development multiples several goals simultaneously.  By restoring our Main Streets and core neighborhoods from Buffalo to Olean and by building </a:t>
            </a:r>
            <a:r>
              <a:rPr lang="en-US" sz="1050" kern="1200" dirty="0" err="1" smtClean="0">
                <a:solidFill>
                  <a:schemeClr val="tx1"/>
                </a:solidFill>
                <a:latin typeface="+mn-lt"/>
                <a:ea typeface="+mn-ea"/>
                <a:cs typeface="+mn-cs"/>
              </a:rPr>
              <a:t>walkable</a:t>
            </a:r>
            <a:r>
              <a:rPr lang="en-US" sz="1050" kern="1200" dirty="0" smtClean="0">
                <a:solidFill>
                  <a:schemeClr val="tx1"/>
                </a:solidFill>
                <a:latin typeface="+mn-lt"/>
                <a:ea typeface="+mn-ea"/>
                <a:cs typeface="+mn-cs"/>
              </a:rPr>
              <a:t>, vital and equitable communities, and by reducing infrastructure and maintenance costs in the process, we are positioning the region to grow and compete in the global economy.</a:t>
            </a:r>
          </a:p>
          <a:p>
            <a:endParaRPr lang="en-US" sz="1050" kern="1200" dirty="0" smtClean="0">
              <a:solidFill>
                <a:schemeClr val="tx1"/>
              </a:solidFill>
              <a:latin typeface="+mn-lt"/>
              <a:ea typeface="+mn-ea"/>
              <a:cs typeface="+mn-cs"/>
            </a:endParaRPr>
          </a:p>
          <a:p>
            <a:r>
              <a:rPr lang="en-US" sz="1050" b="1" u="sng" kern="1200" dirty="0" smtClean="0">
                <a:solidFill>
                  <a:schemeClr val="tx1"/>
                </a:solidFill>
                <a:latin typeface="+mn-lt"/>
                <a:ea typeface="+mn-ea"/>
                <a:cs typeface="+mn-cs"/>
              </a:rPr>
              <a:t>TRANSITION</a:t>
            </a:r>
            <a:r>
              <a:rPr lang="en-US" sz="1050" b="1" u="sng" kern="1200" baseline="0" dirty="0" smtClean="0">
                <a:solidFill>
                  <a:schemeClr val="tx1"/>
                </a:solidFill>
                <a:latin typeface="+mn-lt"/>
                <a:ea typeface="+mn-ea"/>
                <a:cs typeface="+mn-cs"/>
              </a:rPr>
              <a:t> TO ADVANCED MANUFACTURING… INTRODUCE SATISH</a:t>
            </a:r>
            <a:endParaRPr lang="en-US" sz="1050" b="1" u="sng" kern="1200" dirty="0" smtClean="0">
              <a:solidFill>
                <a:schemeClr val="tx1"/>
              </a:solidFill>
              <a:latin typeface="+mn-lt"/>
              <a:ea typeface="+mn-ea"/>
              <a:cs typeface="+mn-cs"/>
            </a:endParaRPr>
          </a:p>
          <a:p>
            <a:endParaRPr lang="en-US" sz="1050" i="1"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1250" name="Notes Placeholder 2"/>
          <p:cNvSpPr>
            <a:spLocks noGrp="1"/>
          </p:cNvSpPr>
          <p:nvPr>
            <p:ph type="body" idx="1"/>
          </p:nvPr>
        </p:nvSpPr>
        <p:spPr bwMode="auto">
          <a:xfrm>
            <a:off x="702310" y="4422142"/>
            <a:ext cx="5618480" cy="2448254"/>
          </a:xfrm>
          <a:noFill/>
        </p:spPr>
        <p:txBody>
          <a:bodyPr wrap="square" numCol="1" anchor="t" anchorCtr="0" compatLnSpc="1">
            <a:prstTxWarp prst="textNoShape">
              <a:avLst/>
            </a:prstTxWarp>
            <a:normAutofit fontScale="92500"/>
          </a:bodyPr>
          <a:lstStyle/>
          <a:p>
            <a:pPr eaLnBrk="1" hangingPunct="1">
              <a:spcBef>
                <a:spcPct val="0"/>
              </a:spcBef>
            </a:pPr>
            <a:r>
              <a:rPr lang="en-US" sz="1200" dirty="0" smtClean="0"/>
              <a:t>Satish</a:t>
            </a:r>
          </a:p>
          <a:p>
            <a:pPr eaLnBrk="1" hangingPunct="1">
              <a:spcBef>
                <a:spcPct val="0"/>
              </a:spcBef>
            </a:pPr>
            <a:endParaRPr lang="en-US" sz="1200" dirty="0" smtClean="0"/>
          </a:p>
          <a:p>
            <a:pPr eaLnBrk="1" hangingPunct="1">
              <a:spcBef>
                <a:spcPct val="0"/>
              </a:spcBef>
            </a:pPr>
            <a:r>
              <a:rPr lang="en-US" sz="1200" baseline="0" dirty="0" smtClean="0"/>
              <a:t>Our </a:t>
            </a:r>
            <a:r>
              <a:rPr lang="en-US" sz="1200" baseline="0" dirty="0" smtClean="0"/>
              <a:t>commitment to building a 21</a:t>
            </a:r>
            <a:r>
              <a:rPr lang="en-US" sz="1200" baseline="30000" dirty="0" smtClean="0"/>
              <a:t>st</a:t>
            </a:r>
            <a:r>
              <a:rPr lang="en-US" sz="1200" baseline="0" dirty="0" smtClean="0"/>
              <a:t> century knowledge-based economy doesn’t mean abandoning the manufacturing base that has played a critical role for Buffalo over the years.  Just the opposite—we have a great opportunity to evolve our region’s manufacturing base so that it will be a key contributor to an innovation economy.</a:t>
            </a:r>
          </a:p>
          <a:p>
            <a:pPr eaLnBrk="1" hangingPunct="1">
              <a:spcBef>
                <a:spcPct val="0"/>
              </a:spcBef>
            </a:pPr>
            <a:endParaRPr lang="en-US" sz="1200" baseline="0" dirty="0" smtClean="0"/>
          </a:p>
          <a:p>
            <a:pPr eaLnBrk="1" hangingPunct="1">
              <a:spcBef>
                <a:spcPct val="0"/>
              </a:spcBef>
            </a:pPr>
            <a:r>
              <a:rPr lang="en-US" sz="1200" dirty="0" smtClean="0"/>
              <a:t>While manufacturing has experienced significant job losses in line with national and global trends, is it still</a:t>
            </a:r>
            <a:r>
              <a:rPr lang="en-US" sz="1200" baseline="0" dirty="0" smtClean="0"/>
              <a:t> the third largest employment </a:t>
            </a:r>
            <a:r>
              <a:rPr lang="en-US" sz="1200" dirty="0" smtClean="0"/>
              <a:t>sector in WNY.  But</a:t>
            </a:r>
            <a:r>
              <a:rPr lang="en-US" sz="1200" baseline="0" dirty="0" smtClean="0"/>
              <a:t> l</a:t>
            </a:r>
            <a:r>
              <a:rPr lang="en-US" sz="1200" dirty="0" smtClean="0"/>
              <a:t>everaging</a:t>
            </a:r>
            <a:r>
              <a:rPr lang="en-US" sz="1200" baseline="0" dirty="0" smtClean="0"/>
              <a:t> this resource to the fullest extent means that our region must adapt to keep pace with evolving needs and opportunities.  </a:t>
            </a:r>
          </a:p>
          <a:p>
            <a:pPr eaLnBrk="1" hangingPunct="1">
              <a:spcBef>
                <a:spcPct val="0"/>
              </a:spcBef>
            </a:pPr>
            <a:endParaRPr lang="en-US" sz="1200" baseline="0" dirty="0" smtClean="0"/>
          </a:p>
          <a:p>
            <a:pPr eaLnBrk="1" hangingPunct="1">
              <a:spcBef>
                <a:spcPct val="0"/>
              </a:spcBef>
            </a:pPr>
            <a:r>
              <a:rPr lang="en-US" sz="1200" baseline="0" dirty="0" smtClean="0"/>
              <a:t>Focusing on advanced manufacturing enables us to do exactly that by integrating innovative technologies into the manufacturing of products and processes—especially with our </a:t>
            </a:r>
            <a:r>
              <a:rPr lang="en-US" sz="1200" dirty="0" smtClean="0"/>
              <a:t>medical devices, precision instruments, advanced materials, and energy storage areas.</a:t>
            </a:r>
          </a:p>
          <a:p>
            <a:pPr eaLnBrk="1" hangingPunct="1">
              <a:spcBef>
                <a:spcPct val="0"/>
              </a:spcBef>
            </a:pPr>
            <a:endParaRPr lang="en-US" sz="1200" dirty="0" smtClean="0"/>
          </a:p>
          <a:p>
            <a:pPr eaLnBrk="1" hangingPunct="1">
              <a:spcBef>
                <a:spcPct val="0"/>
              </a:spcBef>
            </a:pPr>
            <a:r>
              <a:rPr lang="en-US" sz="1200" b="0" dirty="0" smtClean="0"/>
              <a:t>Our</a:t>
            </a:r>
            <a:r>
              <a:rPr lang="en-US" sz="1200" b="0" baseline="0" dirty="0" smtClean="0"/>
              <a:t> people are one of the greatest resources. </a:t>
            </a:r>
            <a:r>
              <a:rPr lang="en-US" sz="1200" b="0" dirty="0" smtClean="0"/>
              <a:t>Connecting manufacturers</a:t>
            </a:r>
            <a:r>
              <a:rPr lang="en-US" sz="1200" b="0" baseline="0" dirty="0" smtClean="0"/>
              <a:t> to research and expertise is critical to maintaining a highly-skilled workforce.  Research universities provide an essential resource for this sector from highly skilled professionals to access to cutting-edge knowledge produced by university faculty</a:t>
            </a:r>
            <a:r>
              <a:rPr lang="en-US" sz="1200" b="0" dirty="0" smtClean="0"/>
              <a:t>.</a:t>
            </a:r>
            <a:r>
              <a:rPr lang="en-US" sz="1200" b="0" strike="sngStrike" dirty="0" smtClean="0"/>
              <a:t> </a:t>
            </a:r>
          </a:p>
          <a:p>
            <a:pPr eaLnBrk="1" hangingPunct="1">
              <a:spcBef>
                <a:spcPct val="0"/>
              </a:spcBef>
            </a:pPr>
            <a:endParaRPr lang="en-US" sz="1200" strike="sngStrike" dirty="0" smtClean="0"/>
          </a:p>
          <a:p>
            <a:pPr eaLnBrk="1" hangingPunct="1">
              <a:spcBef>
                <a:spcPct val="0"/>
              </a:spcBef>
            </a:pPr>
            <a:endParaRPr lang="en-US" sz="1200" dirty="0" smtClean="0"/>
          </a:p>
          <a:p>
            <a:pPr eaLnBrk="1" hangingPunct="1">
              <a:spcBef>
                <a:spcPct val="0"/>
              </a:spcBef>
            </a:pPr>
            <a:endParaRPr lang="en-US" sz="1200" b="1" i="0" dirty="0" smtClean="0"/>
          </a:p>
          <a:p>
            <a:pPr eaLnBrk="1" hangingPunct="1">
              <a:spcBef>
                <a:spcPct val="0"/>
              </a:spcBef>
            </a:pPr>
            <a:endParaRPr lang="en-US" sz="1200" dirty="0"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F3EA98-0418-4A64-8488-8BA115A21BDF}"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Satish </a:t>
            </a:r>
          </a:p>
          <a:p>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many strategic opportunities in the area of advanced manufacturing, Western New York has several clusters of manufacturing strength that give us a competitive advantage.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Ceramics</a:t>
            </a:r>
            <a:r>
              <a:rPr lang="en-US" sz="1200" b="0" i="0" u="none" strike="noStrike" kern="1200" baseline="0" dirty="0" smtClean="0">
                <a:solidFill>
                  <a:schemeClr val="tx1"/>
                </a:solidFill>
                <a:latin typeface="+mn-lt"/>
                <a:ea typeface="+mn-ea"/>
                <a:cs typeface="+mn-cs"/>
              </a:rPr>
              <a:t> is driven by university research and development and can be leveraged for greater innovation. This is due to an existing infrastructure where regional suppliers are co-located and companies can tap into low-cost hydropower.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pharmaceutical</a:t>
            </a:r>
            <a:r>
              <a:rPr lang="en-US" sz="1200" b="0" i="0" u="none" strike="noStrike" kern="1200" baseline="0" dirty="0" smtClean="0">
                <a:solidFill>
                  <a:schemeClr val="tx1"/>
                </a:solidFill>
                <a:latin typeface="+mn-lt"/>
                <a:ea typeface="+mn-ea"/>
                <a:cs typeface="+mn-cs"/>
              </a:rPr>
              <a:t> and </a:t>
            </a:r>
            <a:r>
              <a:rPr lang="en-US" sz="1200" b="1" i="0" u="none" strike="noStrike" kern="1200" baseline="0" dirty="0" smtClean="0">
                <a:solidFill>
                  <a:schemeClr val="tx1"/>
                </a:solidFill>
                <a:latin typeface="+mn-lt"/>
                <a:ea typeface="+mn-ea"/>
                <a:cs typeface="+mn-cs"/>
              </a:rPr>
              <a:t>medical device </a:t>
            </a:r>
            <a:r>
              <a:rPr lang="en-US" sz="1200" b="0" i="0" u="none" strike="noStrike" kern="1200" baseline="0" dirty="0" smtClean="0">
                <a:solidFill>
                  <a:schemeClr val="tx1"/>
                </a:solidFill>
                <a:latin typeface="+mn-lt"/>
                <a:ea typeface="+mn-ea"/>
                <a:cs typeface="+mn-cs"/>
              </a:rPr>
              <a:t>clusters are also high-growth sectors in WNY, with 20% more production in these sectors than the U.S. average.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__________________________________________________________________</a:t>
            </a:r>
          </a:p>
          <a:p>
            <a:endParaRPr lang="en-US" sz="1200" b="1" i="0" u="sng"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SKT Notes on Manufacturing clusters: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CERAMICS- Alfred University is well recognized as a leader in ceramics and glass education and research for over 100 years.  Collectively, the Ph.D. programs in Ceramics, Glass and Materials Science and Engineering are ranked among the top 50 Materials Science and Engineering programs in the nation and it is recognized among the top 20 specialized research institutions in applied science.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MEDICAL DEVICES- The </a:t>
            </a:r>
            <a:r>
              <a:rPr lang="en-US" sz="1200" b="1" i="0" u="none" strike="noStrike" kern="1200" baseline="0" dirty="0" smtClean="0">
                <a:solidFill>
                  <a:schemeClr val="tx1"/>
                </a:solidFill>
                <a:latin typeface="+mn-lt"/>
                <a:ea typeface="+mn-ea"/>
                <a:cs typeface="+mn-cs"/>
              </a:rPr>
              <a:t>Center for Innovation in Medicine</a:t>
            </a:r>
            <a:r>
              <a:rPr lang="en-US" sz="1200" b="0" i="0" u="none" strike="noStrike" kern="1200" baseline="0" dirty="0" smtClean="0">
                <a:solidFill>
                  <a:schemeClr val="tx1"/>
                </a:solidFill>
                <a:latin typeface="+mn-lt"/>
                <a:ea typeface="+mn-ea"/>
                <a:cs typeface="+mn-cs"/>
              </a:rPr>
              <a:t>, a 2011 priority project of the WNYREDC and funded by $4,000,000, is on the Buffalo Niagara Medical Campus.  As part of the new Jacobs Institute, this Center will be a full-service resource to promote innovation and entrepreneurship including a cutting-edge, state-of-the-art medical device prototyping facility.</a:t>
            </a:r>
          </a:p>
          <a:p>
            <a:endParaRPr lang="en-US" sz="1200" b="0" i="0" u="none" strike="noStrike" kern="1200" baseline="0" dirty="0" smtClean="0">
              <a:solidFill>
                <a:schemeClr val="tx1"/>
              </a:solidFill>
              <a:latin typeface="+mn-lt"/>
              <a:ea typeface="+mn-ea"/>
              <a:cs typeface="+mn-cs"/>
            </a:endParaRPr>
          </a:p>
          <a:p>
            <a:r>
              <a:rPr lang="en-US" dirty="0" smtClean="0"/>
              <a:t>PHARMA-</a:t>
            </a:r>
            <a:r>
              <a:rPr lang="en-US" baseline="0" dirty="0" smtClean="0"/>
              <a:t> </a:t>
            </a:r>
            <a:r>
              <a:rPr lang="en-US" dirty="0" smtClean="0"/>
              <a:t>The </a:t>
            </a:r>
            <a:r>
              <a:rPr lang="en-US" b="1" dirty="0" smtClean="0"/>
              <a:t>Center for Genetics and Pharmacology </a:t>
            </a:r>
            <a:r>
              <a:rPr lang="en-US" dirty="0" smtClean="0"/>
              <a:t>(CGP) located on the campus of Roswell Park Cancer Institute includes a Department of Pharmacology and Therapeutics comprised of 15 major research laboratory units primarily contained within</a:t>
            </a:r>
            <a:r>
              <a:rPr lang="en-US" baseline="0" dirty="0" smtClean="0"/>
              <a:t> the center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normAutofit fontScale="92500"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Satish</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Alfred University’s state-of-the-art facilities and resources provide a key asset to the ceramics cluster.  Alfred received state funding last year to purchase highly sophisticated laboratory equipment and to renovate facilities for testing applications of </a:t>
            </a:r>
            <a:r>
              <a:rPr lang="en-US" sz="1200" b="1" i="0" u="none" strike="noStrike" kern="1200" baseline="0" dirty="0" smtClean="0">
                <a:solidFill>
                  <a:schemeClr val="tx1"/>
                </a:solidFill>
                <a:latin typeface="+mn-lt"/>
                <a:ea typeface="+mn-ea"/>
                <a:cs typeface="+mn-cs"/>
              </a:rPr>
              <a:t>high-temperature materials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b="0" dirty="0" smtClean="0"/>
              <a:t>This research</a:t>
            </a:r>
            <a:r>
              <a:rPr lang="en-US" b="0" baseline="0" dirty="0" smtClean="0"/>
              <a:t> plays a critical role in finding solutions to the energy and environmental challenges we are facing.  </a:t>
            </a:r>
            <a:r>
              <a:rPr lang="en-US" b="0" dirty="0" smtClean="0"/>
              <a:t>Alfred</a:t>
            </a:r>
            <a:r>
              <a:rPr lang="en-US" b="0" baseline="0" dirty="0" smtClean="0"/>
              <a:t>’s </a:t>
            </a:r>
            <a:r>
              <a:rPr lang="en-US" b="0" dirty="0" smtClean="0"/>
              <a:t>lab has already provided critical research support to several major NYS and small fuel cell development companies.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________________________________________________________________</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u="sng" dirty="0" smtClean="0"/>
              <a:t>SKT Notes:</a:t>
            </a:r>
            <a:r>
              <a:rPr lang="en-US" dirty="0" smtClean="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r>
              <a:rPr lang="en-US" dirty="0" smtClean="0"/>
              <a:t>Funded areas: </a:t>
            </a:r>
            <a:r>
              <a:rPr lang="en-US" sz="1200" b="0" i="0" u="none" strike="noStrike" kern="1200" baseline="0" dirty="0" smtClean="0">
                <a:solidFill>
                  <a:schemeClr val="tx1"/>
                </a:solidFill>
                <a:latin typeface="+mn-lt"/>
                <a:ea typeface="+mn-ea"/>
                <a:cs typeface="+mn-cs"/>
              </a:rPr>
              <a:t>This included a wind energy/fluid mechanics lab; a thermal science/solar energy lab; a photovoltaic solar energy lab; an alternative fuels laboratory; and a power conversion and controls laboratory.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 facilities now in place at Alfred University are being widely used by large companies, such as Corning, Delphi, Kodak, and General Electric, as well as smaller companies with a potential for growth, such as Solid Fuel Cell in Rochester, and TAM Ceramics in Niagara Falls.  The NY BEST Consortium will make extensive use of the facilities in its battery initiative.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Satish</a:t>
            </a:r>
          </a:p>
          <a:p>
            <a:pPr eaLnBrk="1" hangingPunct="1">
              <a:spcBef>
                <a:spcPct val="0"/>
              </a:spcBef>
            </a:pPr>
            <a:endParaRPr lang="en-US" b="1" dirty="0" smtClean="0"/>
          </a:p>
          <a:p>
            <a:endParaRPr lang="en-US" sz="1200" b="0" i="0" u="none" strike="noStrike" kern="1200" baseline="0" dirty="0" smtClean="0">
              <a:solidFill>
                <a:schemeClr val="tx1"/>
              </a:solidFill>
              <a:latin typeface="+mn-lt"/>
              <a:ea typeface="+mn-ea"/>
              <a:cs typeface="+mn-cs"/>
            </a:endParaRPr>
          </a:p>
          <a:p>
            <a:pPr eaLnBrk="1" hangingPunct="1">
              <a:spcBef>
                <a:spcPct val="0"/>
              </a:spcBef>
            </a:pPr>
            <a:r>
              <a:rPr lang="en-US" b="0" dirty="0" smtClean="0"/>
              <a:t>With</a:t>
            </a:r>
            <a:r>
              <a:rPr lang="en-US" b="0" baseline="0" dirty="0" smtClean="0"/>
              <a:t> strong research and development and advanced manufacturing infrastructure, WNY is positioned well to accelerate the discovery and commercialization of innovative new materials.  This includes synthetic replacements for natural elements that are rapidly growing scarcer.  Harnessing this research, the WNY REDC is proposing several investments that will drive new technologies in energy, automotive, clean tech, medicine, military. </a:t>
            </a:r>
          </a:p>
          <a:p>
            <a:pPr eaLnBrk="1" hangingPunct="1">
              <a:spcBef>
                <a:spcPct val="0"/>
              </a:spcBef>
            </a:pPr>
            <a:endParaRPr lang="en-US" b="1" baseline="0" dirty="0" smtClean="0"/>
          </a:p>
          <a:p>
            <a:pPr eaLnBrk="1" hangingPunct="1">
              <a:spcBef>
                <a:spcPct val="0"/>
              </a:spcBef>
            </a:pPr>
            <a:r>
              <a:rPr lang="en-US" b="1" baseline="0" dirty="0" smtClean="0"/>
              <a:t>____________________________________________________________</a:t>
            </a:r>
          </a:p>
          <a:p>
            <a:pPr eaLnBrk="1" hangingPunct="1">
              <a:spcBef>
                <a:spcPct val="0"/>
              </a:spcBef>
            </a:pPr>
            <a:endParaRPr lang="en-US" b="1" baseline="0" dirty="0" smtClean="0"/>
          </a:p>
          <a:p>
            <a:pPr eaLnBrk="1" hangingPunct="1">
              <a:spcBef>
                <a:spcPct val="0"/>
              </a:spcBef>
            </a:pPr>
            <a:r>
              <a:rPr lang="en-US" b="1" baseline="0" dirty="0" smtClean="0"/>
              <a:t>SKT Notes on 2012 proposed projects:</a:t>
            </a:r>
          </a:p>
          <a:p>
            <a:pPr eaLnBrk="1" hangingPunct="1">
              <a:spcBef>
                <a:spcPct val="0"/>
              </a:spcBef>
            </a:pPr>
            <a:endParaRPr lang="en-US" b="1" baseline="0" dirty="0" smtClean="0"/>
          </a:p>
          <a:p>
            <a:r>
              <a:rPr lang="en-US" sz="1200" b="1" i="0" u="none" strike="noStrike" kern="1200" baseline="0" dirty="0" smtClean="0">
                <a:solidFill>
                  <a:schemeClr val="tx1"/>
                </a:solidFill>
                <a:latin typeface="+mn-lt"/>
                <a:ea typeface="+mn-ea"/>
                <a:cs typeface="+mn-cs"/>
              </a:rPr>
              <a:t>Alfred University Integrated Manufacturing Center</a:t>
            </a:r>
            <a:r>
              <a:rPr lang="en-US" sz="1200" b="0" i="0" u="none" strike="noStrike" kern="1200" baseline="0" dirty="0" smtClean="0">
                <a:solidFill>
                  <a:schemeClr val="tx1"/>
                </a:solidFill>
                <a:latin typeface="+mn-lt"/>
                <a:ea typeface="+mn-ea"/>
                <a:cs typeface="+mn-cs"/>
              </a:rPr>
              <a:t>: Alfred University is proposing to partner with the University at Buffalo to create an Advanced Materials Manufacturing and Training Center to substantially advance the speed with which new materials, and therefore new products and processes, are brought to market. The new facility would give Western New York a unique capability in the area of integrated computational materials science and engineering. </a:t>
            </a:r>
          </a:p>
          <a:p>
            <a:pPr eaLnBrk="1" hangingPunct="1">
              <a:spcBef>
                <a:spcPct val="0"/>
              </a:spcBef>
            </a:pPr>
            <a:endParaRPr lang="en-US" b="1" dirty="0" smtClean="0"/>
          </a:p>
          <a:p>
            <a:r>
              <a:rPr lang="en-US" sz="1200" b="1" i="0" u="none" strike="noStrike" kern="1200" baseline="0" dirty="0" smtClean="0">
                <a:solidFill>
                  <a:schemeClr val="tx1"/>
                </a:solidFill>
                <a:latin typeface="+mn-lt"/>
                <a:ea typeface="+mn-ea"/>
                <a:cs typeface="+mn-cs"/>
              </a:rPr>
              <a:t>Ceramic Technology Partnership, LLC: </a:t>
            </a:r>
            <a:r>
              <a:rPr lang="en-US" sz="1200" b="0" i="0" u="none" strike="noStrike" kern="1200" baseline="0" dirty="0" err="1" smtClean="0">
                <a:solidFill>
                  <a:schemeClr val="tx1"/>
                </a:solidFill>
                <a:latin typeface="+mn-lt"/>
                <a:ea typeface="+mn-ea"/>
                <a:cs typeface="+mn-cs"/>
              </a:rPr>
              <a:t>Calix</a:t>
            </a:r>
            <a:r>
              <a:rPr lang="en-US" sz="1200" b="0" i="0" u="none" strike="noStrike" kern="1200" baseline="0" dirty="0" smtClean="0">
                <a:solidFill>
                  <a:schemeClr val="tx1"/>
                </a:solidFill>
                <a:latin typeface="+mn-lt"/>
                <a:ea typeface="+mn-ea"/>
                <a:cs typeface="+mn-cs"/>
              </a:rPr>
              <a:t> Ceramic Solutions, GNP Ceramics, and Ceramic Technology Partnership are proposing a joint development project to create a company which makes ceramic products using three new advanced ceramic manufacturing processes. The expanded businesses will bring to the local area: technology based sustainable growth, support of other area businesses, enhanced availability of necessary resources, and add to the long term growth of ceramics manufacturing and related support operations in the region.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University at Buffalo's New York State Center of Excellence in Materials Informatics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CoE</a:t>
            </a:r>
            <a:r>
              <a:rPr lang="en-US" sz="1200" b="0" i="0" u="none" strike="noStrike" kern="1200" baseline="0" dirty="0" smtClean="0">
                <a:solidFill>
                  <a:schemeClr val="tx1"/>
                </a:solidFill>
                <a:latin typeface="+mn-lt"/>
                <a:ea typeface="+mn-ea"/>
                <a:cs typeface="+mn-cs"/>
              </a:rPr>
              <a:t>) will be a driving force for technological breakthroughs and job creation in Western New York by undertaking applied materials research driven by industrial needs. The Center of Excellence’s materials innovations will improve the region’s competitiveness and drive economic growth in three key areas: advanced manufacturing, clean technologies, and biomedical devices.  In addition to meeting industry needs, the Center of Excellence will leverage the region’s materials informatics research capacity to drive innovation and commercialization.  </a:t>
            </a:r>
          </a:p>
          <a:p>
            <a:pPr eaLnBrk="1" hangingPunct="1">
              <a:spcBef>
                <a:spcPct val="0"/>
              </a:spcBef>
            </a:pPr>
            <a:endParaRPr lang="en-US" b="1" baseline="0" dirty="0" smtClean="0"/>
          </a:p>
          <a:p>
            <a:pPr eaLnBrk="1" hangingPunct="1">
              <a:spcBef>
                <a:spcPct val="0"/>
              </a:spcBef>
            </a:pPr>
            <a:endParaRPr lang="en-US" b="1" dirty="0" smtClean="0"/>
          </a:p>
          <a:p>
            <a:pPr eaLnBrk="1" hangingPunct="1">
              <a:spcBef>
                <a:spcPct val="0"/>
              </a:spcBef>
            </a:pPr>
            <a:endParaRPr lang="en-US" b="1"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Buffalo’s healthcare cluster has tremendous potential for revitalizing our region.  B</a:t>
            </a:r>
            <a:r>
              <a:rPr lang="en-US" dirty="0" smtClean="0"/>
              <a:t>y leveraging our expanding life sciences industry, WNY will become a world</a:t>
            </a:r>
            <a:r>
              <a:rPr lang="en-US" baseline="0" dirty="0" smtClean="0"/>
              <a:t>-class destination for health care and life sciences companies.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$300 million already invested in critical life sciences infrastructure over the past decade, our region is home to more than 260 life sciences companies which include research centers, medical device manufacturers, and biotech companies.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of the region’s leading life science organizations making these new discoveries are co-located at Buffalo Niagara Medical Campus, a hub with nine member institutions, including the University at Buffalo.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dirty="0" smtClean="0"/>
          </a:p>
          <a:p>
            <a:r>
              <a:rPr lang="en-US" dirty="0" smtClean="0"/>
              <a:t>Moreover,</a:t>
            </a:r>
            <a:r>
              <a:rPr lang="en-US" baseline="0" dirty="0" smtClean="0"/>
              <a:t> the WNY region i</a:t>
            </a:r>
            <a:r>
              <a:rPr lang="en-US" dirty="0" smtClean="0"/>
              <a:t>s well known for major breakthroughs </a:t>
            </a:r>
            <a:r>
              <a:rPr lang="en-US" baseline="0" dirty="0" smtClean="0"/>
              <a:t>in </a:t>
            </a:r>
            <a:r>
              <a:rPr lang="en-US" dirty="0" smtClean="0"/>
              <a:t>life sciences</a:t>
            </a:r>
            <a:r>
              <a:rPr lang="en-US" baseline="0" dirty="0" smtClean="0"/>
              <a:t> and medical ‘firsts.’</a:t>
            </a:r>
          </a:p>
          <a:p>
            <a:endParaRPr lang="en-US" baseline="0" dirty="0" smtClean="0"/>
          </a:p>
          <a:p>
            <a:r>
              <a:rPr lang="en-US" baseline="0" dirty="0" smtClean="0"/>
              <a:t>That pioneering work continues in WNY, including more than 500 clinical trials each year and $350 million dollars in annual research expenditures at the University at Buffalo.</a:t>
            </a:r>
          </a:p>
          <a:p>
            <a:endParaRPr lang="en-US" baseline="0" dirty="0" smtClean="0"/>
          </a:p>
          <a:p>
            <a:r>
              <a:rPr lang="en-US" baseline="0" dirty="0" smtClean="0"/>
              <a:t>In fact, the Buffalo-Niagara region ranks 7</a:t>
            </a:r>
            <a:r>
              <a:rPr lang="en-US" baseline="30000" dirty="0" smtClean="0"/>
              <a:t>th</a:t>
            </a:r>
            <a:r>
              <a:rPr lang="en-US" baseline="0" dirty="0" smtClean="0"/>
              <a:t> nationally in National Institutes of Health funding dollars.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a:t>
            </a:r>
            <a:r>
              <a:rPr lang="en-US" dirty="0" smtClean="0"/>
              <a:t>integrating clinical</a:t>
            </a:r>
            <a:r>
              <a:rPr lang="en-US" baseline="0" dirty="0" smtClean="0"/>
              <a:t> care, medical education, and research, the region will generate even more i</a:t>
            </a:r>
            <a:r>
              <a:rPr lang="en-US" dirty="0" smtClean="0"/>
              <a:t>nnovation and discovery</a:t>
            </a:r>
            <a:r>
              <a:rPr lang="en-US" baseline="0" dirty="0" smtClean="0"/>
              <a:t> </a:t>
            </a:r>
            <a:r>
              <a:rPr lang="en-US" dirty="0" smtClean="0"/>
              <a:t>in life sciences.</a:t>
            </a:r>
          </a:p>
          <a:p>
            <a:endParaRPr lang="en-US" dirty="0" smtClean="0"/>
          </a:p>
          <a:p>
            <a:endParaRPr lang="en-US" dirty="0" smtClean="0"/>
          </a:p>
          <a:p>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Satish</a:t>
            </a:r>
          </a:p>
          <a:p>
            <a:endParaRPr lang="en-US" sz="1000" dirty="0" smtClean="0"/>
          </a:p>
          <a:p>
            <a:r>
              <a:rPr lang="en-US" sz="1000" dirty="0" smtClean="0"/>
              <a:t>The</a:t>
            </a:r>
            <a:r>
              <a:rPr lang="en-US" sz="1000" baseline="0" dirty="0" smtClean="0"/>
              <a:t> </a:t>
            </a:r>
            <a:r>
              <a:rPr lang="en-US" sz="1000" baseline="0" dirty="0" smtClean="0"/>
              <a:t>hub of that innovation is found on the Buffalo Niagara Medical Campus.  </a:t>
            </a:r>
          </a:p>
          <a:p>
            <a:endParaRPr lang="en-US" sz="1000" dirty="0" smtClean="0"/>
          </a:p>
          <a:p>
            <a:r>
              <a:rPr lang="en-US" sz="1000" dirty="0" smtClean="0"/>
              <a:t>An</a:t>
            </a:r>
            <a:r>
              <a:rPr lang="en-US" sz="1000" baseline="0" dirty="0" smtClean="0"/>
              <a:t> imperative for o</a:t>
            </a:r>
            <a:r>
              <a:rPr lang="en-US" sz="1000" dirty="0" smtClean="0"/>
              <a:t>ur region’s revitalization is to strategically invest in our existing life sciences infrastructure and innovative areas of strength—our</a:t>
            </a:r>
            <a:r>
              <a:rPr lang="en-US" sz="1000" baseline="0" dirty="0" smtClean="0"/>
              <a:t> </a:t>
            </a:r>
            <a:r>
              <a:rPr lang="en-US" sz="1000" dirty="0" smtClean="0"/>
              <a:t>medical devices and pharmaceuticals</a:t>
            </a:r>
            <a:r>
              <a:rPr lang="en-US" sz="1000" baseline="0" dirty="0" smtClean="0"/>
              <a:t> cluster plays a critical role in this regard.</a:t>
            </a:r>
            <a:endParaRPr lang="en-US" sz="1000" dirty="0" smtClean="0"/>
          </a:p>
          <a:p>
            <a:endParaRPr lang="en-US" sz="1000" baseline="0" dirty="0" smtClean="0"/>
          </a:p>
          <a:p>
            <a:r>
              <a:rPr lang="en-US" sz="1000" baseline="0" dirty="0" smtClean="0"/>
              <a:t>Much of that infrastructure is already in place at the BNMC with </a:t>
            </a:r>
            <a:r>
              <a:rPr lang="en-US" sz="1000" dirty="0" smtClean="0"/>
              <a:t>4.5 million square feet of existing clinical, research, and support space</a:t>
            </a:r>
            <a:r>
              <a:rPr lang="en-US" sz="1000" baseline="0" dirty="0" smtClean="0"/>
              <a:t> and another </a:t>
            </a:r>
            <a:r>
              <a:rPr lang="en-US" sz="1000" dirty="0" smtClean="0"/>
              <a:t>two million square feet currently or soon-to-be under construction—equaling an investment of $750 million in private and public funding. </a:t>
            </a:r>
          </a:p>
          <a:p>
            <a:endParaRPr lang="en-US" sz="1000" dirty="0" smtClean="0"/>
          </a:p>
          <a:p>
            <a:r>
              <a:rPr lang="en-US" sz="1000" dirty="0" smtClean="0"/>
              <a:t>This hub</a:t>
            </a:r>
            <a:r>
              <a:rPr lang="en-US" sz="1000" baseline="0" dirty="0" smtClean="0"/>
              <a:t> of clinical and research innovation already brings m</a:t>
            </a:r>
            <a:r>
              <a:rPr lang="en-US" sz="1000" dirty="0" smtClean="0"/>
              <a:t>ore than one million patients and visitors </a:t>
            </a:r>
            <a:r>
              <a:rPr lang="en-US" sz="1000" baseline="0" dirty="0" smtClean="0"/>
              <a:t>to the medical campus </a:t>
            </a:r>
            <a:r>
              <a:rPr lang="en-US" sz="1000" dirty="0" smtClean="0"/>
              <a:t>annually.</a:t>
            </a:r>
            <a:r>
              <a:rPr lang="en-US" sz="1000" baseline="0" dirty="0" smtClean="0"/>
              <a:t>  W</a:t>
            </a:r>
            <a:r>
              <a:rPr lang="en-US" sz="1000" dirty="0" smtClean="0"/>
              <a:t>e are projecting</a:t>
            </a:r>
            <a:r>
              <a:rPr lang="en-US" sz="1000" baseline="0" dirty="0" smtClean="0"/>
              <a:t> that </a:t>
            </a:r>
            <a:r>
              <a:rPr lang="en-US" sz="1000" dirty="0" smtClean="0"/>
              <a:t>by 2017,</a:t>
            </a:r>
            <a:r>
              <a:rPr lang="en-US" sz="1000" baseline="0" dirty="0" smtClean="0"/>
              <a:t> </a:t>
            </a:r>
            <a:r>
              <a:rPr lang="en-US" sz="1000" dirty="0" smtClean="0"/>
              <a:t>nearly</a:t>
            </a:r>
            <a:r>
              <a:rPr lang="en-US" sz="1000" baseline="0" dirty="0" smtClean="0"/>
              <a:t> 17,000 people will be working on the Buffalo Niagara Medical Campus. </a:t>
            </a:r>
            <a:endParaRPr lang="en-US" sz="1000" dirty="0" smtClean="0"/>
          </a:p>
          <a:p>
            <a:endParaRPr lang="en-US" sz="1000" dirty="0" smtClean="0"/>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Satish</a:t>
            </a:r>
          </a:p>
          <a:p>
            <a:pPr eaLnBrk="1" hangingPunct="1">
              <a:spcBef>
                <a:spcPct val="0"/>
              </a:spcBef>
            </a:pP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WNY REDC’s 2011 priority projects: The Center for Innovation in Medicine, Roswell Park Cancer Institute Genome Project, and Hauptman-Woodward Crystallization Laboratory; we are enhancing the research and commercialization capacity of the region’s health and life sciences industries. The result: better health outcomes and more economic development for our region.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_____________________________________________________________</a:t>
            </a:r>
          </a:p>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SKT Notes: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are the three priority projects funded last year in WNY’s health and life sciences industry sector:</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Center for Innovation in Medicine </a:t>
            </a:r>
            <a:r>
              <a:rPr lang="en-US" sz="1200" b="0" i="0" u="none" strike="noStrike" kern="1200" baseline="0" dirty="0" smtClean="0">
                <a:solidFill>
                  <a:schemeClr val="tx1"/>
                </a:solidFill>
                <a:latin typeface="+mn-lt"/>
                <a:ea typeface="+mn-ea"/>
                <a:cs typeface="+mn-cs"/>
              </a:rPr>
              <a:t>will be a center for innovation and entrepreneurship, which will include a cutting-edge, state-of-the-art medical device prototyping facility.  It will be the only U.S. center for entrepreneurship in the heart of a clinical facility and will include a fabrication center, machine shop, and clean room, to create new devices and techniques and a training center for physicians to test them. </a:t>
            </a:r>
          </a:p>
          <a:p>
            <a:pPr eaLnBrk="1" hangingPunct="1">
              <a:spcBef>
                <a:spcPct val="0"/>
              </a:spcBef>
            </a:pPr>
            <a:endParaRPr lang="en-US" dirty="0" smtClean="0"/>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Roswell Park Cancer Institute Genome Project </a:t>
            </a:r>
            <a:r>
              <a:rPr lang="en-US" sz="1200" b="0" i="0" u="none" strike="noStrike" kern="1200" baseline="0" dirty="0" smtClean="0">
                <a:solidFill>
                  <a:schemeClr val="tx1"/>
                </a:solidFill>
                <a:latin typeface="+mn-lt"/>
                <a:ea typeface="+mn-ea"/>
                <a:cs typeface="+mn-cs"/>
              </a:rPr>
              <a:t>is building a robust approach to personalized medicine based on detailed definition and study of genetic sequences, the health information data associated with the individuals, genetic sequences and a powerful informatics approach to enable analysis and discovery to inform more personalized medicine.  </a:t>
            </a:r>
          </a:p>
          <a:p>
            <a:pPr eaLnBrk="1" hangingPunct="1">
              <a:spcBef>
                <a:spcPct val="0"/>
              </a:spcBef>
            </a:pPr>
            <a:endParaRPr lang="en-US" dirty="0" smtClean="0"/>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Hauptman Woodward Crystallization Laboratory is </a:t>
            </a:r>
            <a:r>
              <a:rPr lang="en-US" sz="1200" b="0" i="0" u="none" strike="noStrike" kern="1200" baseline="0" dirty="0" smtClean="0">
                <a:solidFill>
                  <a:schemeClr val="tx1"/>
                </a:solidFill>
                <a:latin typeface="+mn-lt"/>
                <a:ea typeface="+mn-ea"/>
                <a:cs typeface="+mn-cs"/>
              </a:rPr>
              <a:t>expanding the high throughput crystallization laboratory biotech services at this research institution to expand services and offer competitive and sustainable research. The Hauptman-Woodward Crystallization Laboratory is a successful business, with hundreds of academic clients.  EDC funds support the acquisition of a SONICC instrument, which will make it much easier to see crystals, and provide a unique market advantage to attract high-fee, commercial clients.</a:t>
            </a:r>
          </a:p>
          <a:p>
            <a:pPr eaLnBrk="1" hangingPunct="1">
              <a:spcBef>
                <a:spcPct val="0"/>
              </a:spcBef>
            </a:pPr>
            <a:endParaRPr lang="en-US" dirty="0" smtClean="0"/>
          </a:p>
          <a:p>
            <a:pPr eaLnBrk="1" hangingPunct="1">
              <a:spcBef>
                <a:spcPct val="0"/>
              </a:spcBef>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Satish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000" b="0" i="0" u="none" strike="noStrike" kern="1200" baseline="0" dirty="0" smtClean="0">
                <a:solidFill>
                  <a:schemeClr val="tx1"/>
                </a:solidFill>
                <a:latin typeface="+mn-lt"/>
                <a:ea typeface="+mn-ea"/>
                <a:cs typeface="+mn-cs"/>
              </a:rPr>
              <a:t>We are at a pivotal moment of opportunity in our region, thanks to historic levels of state investment in our region and its emerging knowledge economy.  We can build on that momentum even further by leveraging last year’s state investments with the WNY REDC’s life sciences priority project proposed for 2012.</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Specifically, the Personalized Medicine Repository will attract more patients to WNY’s clinical care facilities, drive enriched research collaborations across the globe, and accelerate expansion of WNY’s informatics and diagnostics business in life sciences.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This will accelerate the creation of new companies, expand existing companies, attract new companies to the State. The result: substantial economic growth, including significant job creation in a high-growth sector.</a:t>
            </a:r>
          </a:p>
          <a:p>
            <a:endParaRPr lang="en-US" sz="10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t>TRANSITION TO TOURISM… INTRODUCE HOWARD…</a:t>
            </a:r>
          </a:p>
          <a:p>
            <a:endParaRPr lang="en-US" sz="1000" b="1"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____________________________________________________________</a:t>
            </a:r>
          </a:p>
          <a:p>
            <a:r>
              <a:rPr lang="en-US" sz="1000" b="1" i="0" u="none" strike="noStrike" kern="1200" baseline="0" dirty="0" smtClean="0">
                <a:solidFill>
                  <a:schemeClr val="tx1"/>
                </a:solidFill>
                <a:latin typeface="+mn-lt"/>
                <a:ea typeface="+mn-ea"/>
                <a:cs typeface="+mn-cs"/>
              </a:rPr>
              <a:t>SKT Notes:</a:t>
            </a:r>
          </a:p>
          <a:p>
            <a:endParaRPr lang="en-US" sz="1000" b="1"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Personalized Medicine Bio-repository</a:t>
            </a:r>
            <a:r>
              <a:rPr lang="en-US" sz="1000" b="0" i="0" u="none" strike="noStrike" kern="1200" baseline="0" dirty="0" smtClean="0">
                <a:solidFill>
                  <a:schemeClr val="tx1"/>
                </a:solidFill>
                <a:latin typeface="+mn-lt"/>
                <a:ea typeface="+mn-ea"/>
                <a:cs typeface="+mn-cs"/>
              </a:rPr>
              <a:t>: The University at Buffalo, in collaboration with colleagues at Hauptman-Woodward Medical Research Institute and Roswell Park Cancer Institute, proposes the creation of a Deep Image Annotation Enabled Bio-Repository (DIAEB) for Precision Diagnostics to ensure the community will have the best diagnostic resources available to researchers and clinicians.  UB’s new Clinical and Translational Research Center—part of a unique public-private research and clinical partnership that is one of only a handful of such facilities of its kind in the nation—will play a leadership role in this partnership.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6EE4D-8093-4699-83C7-444E8659F14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Howard</a:t>
            </a:r>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Howard</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xfrm>
            <a:off x="1184275" y="698500"/>
            <a:ext cx="4654550" cy="3490913"/>
          </a:xfrm>
          <a:noFill/>
          <a:ln>
            <a:solidFill>
              <a:srgbClr val="000000"/>
            </a:solidFill>
            <a:miter lim="800000"/>
            <a:headEnd/>
            <a:tailEnd/>
          </a:ln>
        </p:spPr>
      </p:sp>
      <p:sp>
        <p:nvSpPr>
          <p:cNvPr id="185346" name="Notes Placeholder 2"/>
          <p:cNvSpPr>
            <a:spLocks noGrp="1"/>
          </p:cNvSpPr>
          <p:nvPr>
            <p:ph type="body" idx="1"/>
          </p:nvPr>
        </p:nvSpPr>
        <p:spPr bwMode="auto">
          <a:xfrm>
            <a:off x="293693" y="4422142"/>
            <a:ext cx="6359098" cy="3823608"/>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Howard</a:t>
            </a:r>
          </a:p>
          <a:p>
            <a:pPr eaLnBrk="1" hangingPunct="1">
              <a:spcBef>
                <a:spcPct val="0"/>
              </a:spcBef>
            </a:pPr>
            <a:endParaRPr lang="en-US"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92FE02-5B0F-4CFF-BD5D-B101471FA02C}" type="slidenum">
              <a:rPr lang="en-US">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i="1" dirty="0"/>
          </a:p>
        </p:txBody>
      </p:sp>
      <p:sp>
        <p:nvSpPr>
          <p:cNvPr id="4" name="Slide Number Placeholder 3"/>
          <p:cNvSpPr>
            <a:spLocks noGrp="1"/>
          </p:cNvSpPr>
          <p:nvPr>
            <p:ph type="sldNum" sz="quarter" idx="10"/>
          </p:nvPr>
        </p:nvSpPr>
        <p:spPr/>
        <p:txBody>
          <a:bodyPr/>
          <a:lstStyle/>
          <a:p>
            <a:fld id="{6546EE4D-8093-4699-83C7-444E8659F14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6EE4D-8093-4699-83C7-444E8659F14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6EE4D-8093-4699-83C7-444E8659F14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i="1"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Howard</a:t>
            </a:r>
          </a:p>
          <a:p>
            <a:endParaRPr lang="en-US" dirty="0" smtClean="0"/>
          </a:p>
          <a:p>
            <a:r>
              <a:rPr lang="en-US" b="1" u="sng" dirty="0" smtClean="0"/>
              <a:t>TRANSITION TO WORKFORCE DEVELOPMENT… INTRODUCE CLOTILDE </a:t>
            </a:r>
            <a:endParaRPr lang="en-US" b="1" u="sng"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Clotilde</a:t>
            </a:r>
          </a:p>
          <a:p>
            <a:endParaRPr lang="en-US" dirty="0" smtClean="0"/>
          </a:p>
          <a:p>
            <a:r>
              <a:rPr lang="en-US" sz="1200" kern="1200" dirty="0" smtClean="0">
                <a:solidFill>
                  <a:schemeClr val="tx1"/>
                </a:solidFill>
                <a:effectLst/>
                <a:latin typeface="+mn-lt"/>
                <a:ea typeface="+mn-ea"/>
                <a:cs typeface="+mn-cs"/>
              </a:rPr>
              <a:t>The National Talent Dividend statistics rank the Buffalo/</a:t>
            </a:r>
            <a:r>
              <a:rPr lang="en-US" sz="1200" kern="1200" dirty="0" err="1" smtClean="0">
                <a:solidFill>
                  <a:schemeClr val="tx1"/>
                </a:solidFill>
                <a:effectLst/>
                <a:latin typeface="+mn-lt"/>
                <a:ea typeface="+mn-ea"/>
                <a:cs typeface="+mn-cs"/>
              </a:rPr>
              <a:t>Niag</a:t>
            </a:r>
            <a:r>
              <a:rPr lang="en-US" sz="1200" kern="1200" dirty="0" smtClean="0">
                <a:solidFill>
                  <a:schemeClr val="tx1"/>
                </a:solidFill>
                <a:effectLst/>
                <a:latin typeface="+mn-lt"/>
                <a:ea typeface="+mn-ea"/>
                <a:cs typeface="+mn-cs"/>
              </a:rPr>
              <a:t> MSA 39 of 50 in terms of college degrees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latin typeface="+mn-lt"/>
                <a:ea typeface="+mn-ea"/>
                <a:cs typeface="+mn-cs"/>
              </a:rPr>
              <a:t>Slide 8- Myth vs. Reality (30 seconds)</a:t>
            </a:r>
            <a:endParaRPr lang="en-US" sz="1200"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rPr>
              <a:t>Point of the Slide</a:t>
            </a:r>
            <a:r>
              <a:rPr lang="en-US" sz="1200" i="1" kern="1200" dirty="0" smtClean="0">
                <a:solidFill>
                  <a:schemeClr val="tx1"/>
                </a:solidFill>
                <a:latin typeface="+mn-lt"/>
                <a:ea typeface="+mn-ea"/>
                <a:cs typeface="+mn-cs"/>
              </a:rPr>
              <a:t>: With this slide, we want to get the point across that the issue isn’t the availability of jobs, rather it’s connecting the right people to the right jobs that is our challenge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Talking Points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National Talent Dividend statistics rank the Buffalo Niagara MSA 39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out of 50 in terms of college degrees</a:t>
            </a:r>
          </a:p>
          <a:p>
            <a:r>
              <a:rPr lang="en-US" sz="1200" kern="1200" dirty="0" smtClean="0">
                <a:solidFill>
                  <a:schemeClr val="tx1"/>
                </a:solidFill>
                <a:latin typeface="+mn-lt"/>
                <a:ea typeface="+mn-ea"/>
                <a:cs typeface="+mn-cs"/>
              </a:rPr>
              <a:t>-How will we do this?</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Clotilde</a:t>
            </a:r>
          </a:p>
          <a:p>
            <a:endParaRPr lang="en-US" sz="1200" b="1" i="1" dirty="0" smtClean="0">
              <a:solidFill>
                <a:srgbClr val="1D76A3"/>
              </a:solidFill>
            </a:endParaRPr>
          </a:p>
          <a:p>
            <a:r>
              <a:rPr lang="en-US" sz="1200" b="1" i="1" dirty="0" smtClean="0">
                <a:solidFill>
                  <a:srgbClr val="1D76A3"/>
                </a:solidFill>
              </a:rPr>
              <a:t>Buffalo’s black male jobless rate is 51%, ranked highest among the top 35 largest American cities.</a:t>
            </a:r>
            <a:endParaRPr lang="en-US" sz="1200" i="1" dirty="0" smtClean="0">
              <a:solidFill>
                <a:srgbClr val="1D76A3"/>
              </a:solidFill>
            </a:endParaRPr>
          </a:p>
          <a:p>
            <a:endParaRPr lang="en-US" dirty="0" smtClean="0"/>
          </a:p>
          <a:p>
            <a:r>
              <a:rPr lang="en-US" sz="1200" b="1" u="sng" kern="1200" dirty="0" smtClean="0">
                <a:solidFill>
                  <a:schemeClr val="tx1"/>
                </a:solidFill>
                <a:latin typeface="+mn-lt"/>
                <a:ea typeface="+mn-ea"/>
                <a:cs typeface="+mn-cs"/>
              </a:rPr>
              <a:t>Slide 9- Abundance of unemployed people (30 seconds)</a:t>
            </a:r>
            <a:endParaRPr lang="en-US" sz="1200" kern="1200" dirty="0" smtClean="0">
              <a:solidFill>
                <a:schemeClr val="tx1"/>
              </a:solidFill>
              <a:latin typeface="+mn-lt"/>
              <a:ea typeface="+mn-ea"/>
              <a:cs typeface="+mn-cs"/>
            </a:endParaRPr>
          </a:p>
          <a:p>
            <a:r>
              <a:rPr lang="en-US" sz="1200" i="1" u="sng" kern="1200" dirty="0" smtClean="0">
                <a:solidFill>
                  <a:schemeClr val="tx1"/>
                </a:solidFill>
                <a:latin typeface="+mn-lt"/>
                <a:ea typeface="+mn-ea"/>
                <a:cs typeface="+mn-cs"/>
              </a:rPr>
              <a:t>Point of the Slide</a:t>
            </a:r>
            <a:r>
              <a:rPr lang="en-US" sz="1200" i="1" kern="1200" dirty="0" smtClean="0">
                <a:solidFill>
                  <a:schemeClr val="tx1"/>
                </a:solidFill>
                <a:latin typeface="+mn-lt"/>
                <a:ea typeface="+mn-ea"/>
                <a:cs typeface="+mn-cs"/>
              </a:rPr>
              <a:t>: Buffalo’s unemployment rate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Talking Points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-Buffalo’s black male jobless rate is 51%, ranked highest among the top 35 largest American cities</a:t>
            </a:r>
          </a:p>
          <a:p>
            <a:endParaRPr lang="en-US" dirty="0"/>
          </a:p>
        </p:txBody>
      </p:sp>
      <p:sp>
        <p:nvSpPr>
          <p:cNvPr id="4" name="Slide Number Placeholder 3"/>
          <p:cNvSpPr>
            <a:spLocks noGrp="1"/>
          </p:cNvSpPr>
          <p:nvPr>
            <p:ph type="sldNum" sz="quarter" idx="10"/>
          </p:nvPr>
        </p:nvSpPr>
        <p:spPr/>
        <p:txBody>
          <a:bodyPr/>
          <a:lstStyle/>
          <a:p>
            <a:fld id="{6546EE4D-8093-4699-83C7-444E8659F14A}"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13602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233135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166976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042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672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7150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43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861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2035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285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68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1317004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6985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1254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384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758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62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298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7152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4106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1573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836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8C52-E031-42D1-8192-3F60293D70A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498533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79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8134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8882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1161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B7A6DB-F4A7-4E6D-9254-7E37752B21C4}"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399F26-88CC-4229-9F6B-CA75407B60FF}" type="slidenum">
              <a:rPr lang="en-US"/>
              <a:pPr>
                <a:defRPr/>
              </a:pPr>
              <a:t>‹#›</a:t>
            </a:fld>
            <a:endParaRPr lang="en-US"/>
          </a:p>
        </p:txBody>
      </p:sp>
    </p:spTree>
    <p:extLst>
      <p:ext uri="{BB962C8B-B14F-4D97-AF65-F5344CB8AC3E}">
        <p14:creationId xmlns:p14="http://schemas.microsoft.com/office/powerpoint/2010/main" xmlns="" val="3915684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6A6004-202D-471A-B1A0-FAC8D5452BB0}"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54AE67-0E72-43B0-BB42-A2A5C6B56F5D}" type="slidenum">
              <a:rPr lang="en-US"/>
              <a:pPr>
                <a:defRPr/>
              </a:pPr>
              <a:t>‹#›</a:t>
            </a:fld>
            <a:endParaRPr lang="en-US"/>
          </a:p>
        </p:txBody>
      </p:sp>
    </p:spTree>
    <p:extLst>
      <p:ext uri="{BB962C8B-B14F-4D97-AF65-F5344CB8AC3E}">
        <p14:creationId xmlns:p14="http://schemas.microsoft.com/office/powerpoint/2010/main" xmlns="" val="3392585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E56BF6-403E-448C-9EBD-A27DEB265261}"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A0218-2B45-4F02-8B40-F4EE38C171BF}" type="slidenum">
              <a:rPr lang="en-US"/>
              <a:pPr>
                <a:defRPr/>
              </a:pPr>
              <a:t>‹#›</a:t>
            </a:fld>
            <a:endParaRPr lang="en-US"/>
          </a:p>
        </p:txBody>
      </p:sp>
    </p:spTree>
    <p:extLst>
      <p:ext uri="{BB962C8B-B14F-4D97-AF65-F5344CB8AC3E}">
        <p14:creationId xmlns:p14="http://schemas.microsoft.com/office/powerpoint/2010/main" xmlns="" val="1989693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ECC9FE-1D2E-4116-964A-4BBE7D474D61}"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B557C0-58D6-4E18-8C3E-79816A632622}" type="slidenum">
              <a:rPr lang="en-US"/>
              <a:pPr>
                <a:defRPr/>
              </a:pPr>
              <a:t>‹#›</a:t>
            </a:fld>
            <a:endParaRPr lang="en-US"/>
          </a:p>
        </p:txBody>
      </p:sp>
    </p:spTree>
    <p:extLst>
      <p:ext uri="{BB962C8B-B14F-4D97-AF65-F5344CB8AC3E}">
        <p14:creationId xmlns:p14="http://schemas.microsoft.com/office/powerpoint/2010/main" xmlns="" val="3417342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4F8012-A550-42AA-B6A6-5041D47652A5}" type="datetimeFigureOut">
              <a:rPr lang="en-US"/>
              <a:pPr>
                <a:defRPr/>
              </a:pPr>
              <a:t>12/3/2012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DF987B-2442-44F3-94E4-67B0ABB0F77A}" type="slidenum">
              <a:rPr lang="en-US"/>
              <a:pPr>
                <a:defRPr/>
              </a:pPr>
              <a:t>‹#›</a:t>
            </a:fld>
            <a:endParaRPr lang="en-US"/>
          </a:p>
        </p:txBody>
      </p:sp>
    </p:spTree>
    <p:extLst>
      <p:ext uri="{BB962C8B-B14F-4D97-AF65-F5344CB8AC3E}">
        <p14:creationId xmlns:p14="http://schemas.microsoft.com/office/powerpoint/2010/main" xmlns="" val="1421241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79BD4A-A1B7-4AC2-B2A5-5752BF0987A4}" type="datetimeFigureOut">
              <a:rPr lang="en-US"/>
              <a:pPr>
                <a:defRPr/>
              </a:pPr>
              <a:t>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2B731C-9B81-45BA-A510-5F7154F3FA03}" type="slidenum">
              <a:rPr lang="en-US"/>
              <a:pPr>
                <a:defRPr/>
              </a:pPr>
              <a:t>‹#›</a:t>
            </a:fld>
            <a:endParaRPr lang="en-US"/>
          </a:p>
        </p:txBody>
      </p:sp>
    </p:spTree>
    <p:extLst>
      <p:ext uri="{BB962C8B-B14F-4D97-AF65-F5344CB8AC3E}">
        <p14:creationId xmlns:p14="http://schemas.microsoft.com/office/powerpoint/2010/main" xmlns="" val="200048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C8C52-E031-42D1-8192-3F60293D70A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1086759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2C5100-9A4D-4FE5-B028-4C2554977542}" type="datetimeFigureOut">
              <a:rPr lang="en-US"/>
              <a:pPr>
                <a:defRPr/>
              </a:pPr>
              <a:t>12/3/2012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E3D99C-0803-4BAD-B611-105A8F09509D}" type="slidenum">
              <a:rPr lang="en-US"/>
              <a:pPr>
                <a:defRPr/>
              </a:pPr>
              <a:t>‹#›</a:t>
            </a:fld>
            <a:endParaRPr lang="en-US"/>
          </a:p>
        </p:txBody>
      </p:sp>
    </p:spTree>
    <p:extLst>
      <p:ext uri="{BB962C8B-B14F-4D97-AF65-F5344CB8AC3E}">
        <p14:creationId xmlns:p14="http://schemas.microsoft.com/office/powerpoint/2010/main" xmlns="" val="1460276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C31002-A201-4C18-961A-1F0689219F3B}"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DA85E3-9A2D-4CDE-999E-9976C82E4B80}" type="slidenum">
              <a:rPr lang="en-US"/>
              <a:pPr>
                <a:defRPr/>
              </a:pPr>
              <a:t>‹#›</a:t>
            </a:fld>
            <a:endParaRPr lang="en-US"/>
          </a:p>
        </p:txBody>
      </p:sp>
    </p:spTree>
    <p:extLst>
      <p:ext uri="{BB962C8B-B14F-4D97-AF65-F5344CB8AC3E}">
        <p14:creationId xmlns:p14="http://schemas.microsoft.com/office/powerpoint/2010/main" xmlns="" val="3851156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E907FC-FD40-4487-89DE-D487A82858FF}"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A99767-F95F-4744-8C02-1E70B6E86531}" type="slidenum">
              <a:rPr lang="en-US"/>
              <a:pPr>
                <a:defRPr/>
              </a:pPr>
              <a:t>‹#›</a:t>
            </a:fld>
            <a:endParaRPr lang="en-US"/>
          </a:p>
        </p:txBody>
      </p:sp>
    </p:spTree>
    <p:extLst>
      <p:ext uri="{BB962C8B-B14F-4D97-AF65-F5344CB8AC3E}">
        <p14:creationId xmlns:p14="http://schemas.microsoft.com/office/powerpoint/2010/main" xmlns="" val="1586255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0F875A-2447-4011-8212-278D90C6DE12}"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CA8CD-AFBA-4CF4-8A20-CE3AEE4DFE3B}" type="slidenum">
              <a:rPr lang="en-US"/>
              <a:pPr>
                <a:defRPr/>
              </a:pPr>
              <a:t>‹#›</a:t>
            </a:fld>
            <a:endParaRPr lang="en-US"/>
          </a:p>
        </p:txBody>
      </p:sp>
    </p:spTree>
    <p:extLst>
      <p:ext uri="{BB962C8B-B14F-4D97-AF65-F5344CB8AC3E}">
        <p14:creationId xmlns:p14="http://schemas.microsoft.com/office/powerpoint/2010/main" xmlns="" val="2614789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7377A8-5686-4A93-9170-B8AF039E4A5F}"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DD240F-E2A2-4C27-A90C-640C3B68CDD8}" type="slidenum">
              <a:rPr lang="en-US"/>
              <a:pPr>
                <a:defRPr/>
              </a:pPr>
              <a:t>‹#›</a:t>
            </a:fld>
            <a:endParaRPr lang="en-US"/>
          </a:p>
        </p:txBody>
      </p:sp>
    </p:spTree>
    <p:extLst>
      <p:ext uri="{BB962C8B-B14F-4D97-AF65-F5344CB8AC3E}">
        <p14:creationId xmlns:p14="http://schemas.microsoft.com/office/powerpoint/2010/main" xmlns="" val="1369073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25DF83-0496-496C-8C41-B0AF3ED38545}"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0C8614-B3A7-4369-8242-9D7EAAB76D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20520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9B992-7CCE-4642-BC65-2EB6D443B276}"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5B09A1-BE7C-41C8-BAFD-9CD3CDF342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8225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3A2C76-C253-4E73-979C-AC374CDDA66F}"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4ABF5-B4AE-4041-8789-A490E6353C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07905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2DBFEB-2454-4B2C-AE1D-383C6DF9FE4E}"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7A3D8-16BB-485D-A731-7A5989420F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02506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DF4C2D-CF42-463D-8376-7C8C1C475539}" type="datetimeFigureOut">
              <a:rPr lang="en-US">
                <a:solidFill>
                  <a:prstClr val="black">
                    <a:tint val="75000"/>
                  </a:prstClr>
                </a:solidFill>
              </a:rPr>
              <a:pPr>
                <a:defRPr/>
              </a:pPr>
              <a:t>12/3/2012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226722-66C7-4B95-9F36-35E0D4432D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203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C8C52-E031-42D1-8192-3F60293D70AA}"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64290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7E6F16-6FE4-4EEF-8614-8A1D92D51262}" type="datetimeFigureOut">
              <a:rPr lang="en-US">
                <a:solidFill>
                  <a:prstClr val="black">
                    <a:tint val="75000"/>
                  </a:prstClr>
                </a:solidFill>
              </a:rPr>
              <a:pPr>
                <a:defRPr/>
              </a:pPr>
              <a:t>12/3/2012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1D5121-EC84-4BC0-B962-565E4C75A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06041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00FD59-71C0-4791-AEB3-66628FFBBB63}" type="datetimeFigureOut">
              <a:rPr lang="en-US">
                <a:solidFill>
                  <a:prstClr val="black">
                    <a:tint val="75000"/>
                  </a:prstClr>
                </a:solidFill>
              </a:rPr>
              <a:pPr>
                <a:defRPr/>
              </a:pPr>
              <a:t>12/3/2012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4F49A6-D59F-41CE-B5CB-E9E8AC0415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44248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E26486-29A0-407C-A06B-FE3C29101BF2}"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8BFFC0-61E0-4EC5-AAE5-403198A5BC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86168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6B0FAA-71A6-4AEC-9326-00729B832941}"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723C71-6C44-48FB-8667-6E55E11FD7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4258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7764C-4BFA-4370-B22C-71E71D8079D3}"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FE78DF-8DCB-4690-9767-D43FF605B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91589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5EEA68-1328-4C4D-8795-7B6F7F9287B1}"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A2FE88-1022-4F62-9214-6677A2A39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97143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25DF83-0496-496C-8C41-B0AF3ED38545}"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0C8614-B3A7-4369-8242-9D7EAAB76D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09496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9B992-7CCE-4642-BC65-2EB6D443B276}"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5B09A1-BE7C-41C8-BAFD-9CD3CDF342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66159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3A2C76-C253-4E73-979C-AC374CDDA66F}"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4ABF5-B4AE-4041-8789-A490E6353C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98931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2DBFEB-2454-4B2C-AE1D-383C6DF9FE4E}"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7A3D8-16BB-485D-A731-7A5989420F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6348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C8C52-E031-42D1-8192-3F60293D70AA}"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670632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DF4C2D-CF42-463D-8376-7C8C1C475539}" type="datetimeFigureOut">
              <a:rPr lang="en-US">
                <a:solidFill>
                  <a:prstClr val="black">
                    <a:tint val="75000"/>
                  </a:prstClr>
                </a:solidFill>
              </a:rPr>
              <a:pPr>
                <a:defRPr/>
              </a:pPr>
              <a:t>12/3/2012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226722-66C7-4B95-9F36-35E0D4432D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02145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7E6F16-6FE4-4EEF-8614-8A1D92D51262}" type="datetimeFigureOut">
              <a:rPr lang="en-US">
                <a:solidFill>
                  <a:prstClr val="black">
                    <a:tint val="75000"/>
                  </a:prstClr>
                </a:solidFill>
              </a:rPr>
              <a:pPr>
                <a:defRPr/>
              </a:pPr>
              <a:t>12/3/2012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1D5121-EC84-4BC0-B962-565E4C75A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20485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00FD59-71C0-4791-AEB3-66628FFBBB63}" type="datetimeFigureOut">
              <a:rPr lang="en-US">
                <a:solidFill>
                  <a:prstClr val="black">
                    <a:tint val="75000"/>
                  </a:prstClr>
                </a:solidFill>
              </a:rPr>
              <a:pPr>
                <a:defRPr/>
              </a:pPr>
              <a:t>12/3/2012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4F49A6-D59F-41CE-B5CB-E9E8AC0415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64321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E26486-29A0-407C-A06B-FE3C29101BF2}"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8BFFC0-61E0-4EC5-AAE5-403198A5BC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87910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6B0FAA-71A6-4AEC-9326-00729B832941}" type="datetimeFigureOut">
              <a:rPr lang="en-US">
                <a:solidFill>
                  <a:prstClr val="black">
                    <a:tint val="75000"/>
                  </a:prstClr>
                </a:solidFill>
              </a:rPr>
              <a:pPr>
                <a:defRPr/>
              </a:pPr>
              <a:t>12/3/2012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723C71-6C44-48FB-8667-6E55E11FD7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295469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7764C-4BFA-4370-B22C-71E71D8079D3}"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FE78DF-8DCB-4690-9767-D43FF605B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73428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5EEA68-1328-4C4D-8795-7B6F7F9287B1}"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A2FE88-1022-4F62-9214-6677A2A39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74126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6245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3026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794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8C52-E031-42D1-8192-3F60293D70AA}"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35382684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2616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0925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8394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0298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2797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07846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4244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4195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403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10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4268806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6851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00031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6170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9580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0925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2192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8649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07541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671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8C52-E031-42D1-8192-3F60293D70A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184820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C52-E031-42D1-8192-3F60293D70AA}" type="datetimeFigureOut">
              <a:rPr lang="en-US" smtClean="0"/>
              <a:pPr/>
              <a:t>12/3/2012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31DD-481B-4EA8-8139-0FCA02241069}" type="slidenum">
              <a:rPr lang="en-US" smtClean="0"/>
              <a:pPr/>
              <a:t>‹#›</a:t>
            </a:fld>
            <a:endParaRPr lang="en-US"/>
          </a:p>
        </p:txBody>
      </p:sp>
    </p:spTree>
    <p:extLst>
      <p:ext uri="{BB962C8B-B14F-4D97-AF65-F5344CB8AC3E}">
        <p14:creationId xmlns:p14="http://schemas.microsoft.com/office/powerpoint/2010/main" xmlns="" val="31013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06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C52-E031-42D1-8192-3F60293D70AA}" type="datetimeFigureOut">
              <a:rPr lang="en-US">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31DD-481B-4EA8-8139-0FCA022410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7028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C30981F-F583-4313-B435-704D21698FE6}" type="datetimeFigureOut">
              <a:rPr lang="en-US"/>
              <a:pPr>
                <a:defRPr/>
              </a:pPr>
              <a:t>12/3/2012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A354C3E-6034-44A0-BF17-8A6B1E6982D4}" type="slidenum">
              <a:rPr lang="en-US"/>
              <a:pPr>
                <a:defRPr/>
              </a:pPr>
              <a:t>‹#›</a:t>
            </a:fld>
            <a:endParaRPr lang="en-US"/>
          </a:p>
        </p:txBody>
      </p:sp>
    </p:spTree>
    <p:extLst>
      <p:ext uri="{BB962C8B-B14F-4D97-AF65-F5344CB8AC3E}">
        <p14:creationId xmlns:p14="http://schemas.microsoft.com/office/powerpoint/2010/main" xmlns="" val="2816017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40815ED-671B-4FE8-A785-F4E1EA3047FC}"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D438C5F-9E83-4867-B957-FA5CEAF06C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1602793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40815ED-671B-4FE8-A785-F4E1EA3047FC}" type="datetimeFigureOut">
              <a:rPr lang="en-US">
                <a:solidFill>
                  <a:prstClr val="black">
                    <a:tint val="75000"/>
                  </a:prstClr>
                </a:solidFill>
              </a:rPr>
              <a:pPr>
                <a:def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D438C5F-9E83-4867-B957-FA5CEAF06C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268122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479605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C52-E031-42D1-8192-3F60293D70AA}" type="datetimeFigureOut">
              <a:rPr lang="en-US" smtClean="0">
                <a:solidFill>
                  <a:prstClr val="black">
                    <a:tint val="75000"/>
                  </a:prstClr>
                </a:solidFill>
              </a:rPr>
              <a:pPr/>
              <a:t>12/3/2012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31DD-481B-4EA8-8139-0FCA02241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57036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30.gif"/><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5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gif"/><Relationship Id="rId4" Type="http://schemas.openxmlformats.org/officeDocument/2006/relationships/image" Target="../media/image49.jpeg"/><Relationship Id="rId9"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5.gif"/></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5.gif"/><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5.xml"/><Relationship Id="rId1" Type="http://schemas.openxmlformats.org/officeDocument/2006/relationships/slideLayout" Target="../slideLayouts/slideLayout34.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36.xml"/><Relationship Id="rId16" Type="http://schemas.openxmlformats.org/officeDocument/2006/relationships/image" Target="../media/image74.png"/><Relationship Id="rId1" Type="http://schemas.openxmlformats.org/officeDocument/2006/relationships/slideLayout" Target="../slideLayouts/slideLayout2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cstate="email">
            <a:extLst>
              <a:ext uri="{28A0092B-C50C-407E-A947-70E740481C1C}">
                <a14:useLocalDpi xmlns:a14="http://schemas.microsoft.com/office/drawing/2010/main" xmlns="" val="0"/>
              </a:ext>
            </a:extLst>
          </a:blip>
          <a:stretch>
            <a:fillRect/>
          </a:stretch>
        </p:blipFill>
        <p:spPr>
          <a:xfrm>
            <a:off x="1234095" y="838200"/>
            <a:ext cx="6766905" cy="5086687"/>
          </a:xfrm>
          <a:prstGeom prst="rect">
            <a:avLst/>
          </a:prstGeom>
        </p:spPr>
      </p:pic>
      <p:sp>
        <p:nvSpPr>
          <p:cNvPr id="2" name="Title 1"/>
          <p:cNvSpPr>
            <a:spLocks noGrp="1"/>
          </p:cNvSpPr>
          <p:nvPr>
            <p:ph type="ctrTitle"/>
          </p:nvPr>
        </p:nvSpPr>
        <p:spPr>
          <a:xfrm>
            <a:off x="1905000" y="609600"/>
            <a:ext cx="7086600" cy="2057400"/>
          </a:xfrm>
        </p:spPr>
        <p:txBody>
          <a:bodyPr>
            <a:normAutofit/>
          </a:bodyPr>
          <a:lstStyle/>
          <a:p>
            <a:pPr algn="l"/>
            <a:r>
              <a:rPr lang="en-US" sz="1800" dirty="0" smtClean="0">
                <a:solidFill>
                  <a:schemeClr val="accent5">
                    <a:lumMod val="40000"/>
                    <a:lumOff val="60000"/>
                  </a:schemeClr>
                </a:solidFill>
              </a:rPr>
              <a:t>A presentation to </a:t>
            </a:r>
            <a:br>
              <a:rPr lang="en-US" sz="1800" dirty="0" smtClean="0">
                <a:solidFill>
                  <a:schemeClr val="accent5">
                    <a:lumMod val="40000"/>
                    <a:lumOff val="60000"/>
                  </a:schemeClr>
                </a:solidFill>
              </a:rPr>
            </a:br>
            <a:r>
              <a:rPr lang="en-US" sz="1800" dirty="0" smtClean="0">
                <a:solidFill>
                  <a:schemeClr val="accent5">
                    <a:lumMod val="40000"/>
                    <a:lumOff val="60000"/>
                  </a:schemeClr>
                </a:solidFill>
              </a:rPr>
              <a:t>New York State Governor Andrew Cuomo</a:t>
            </a:r>
            <a:endParaRPr lang="en-US" sz="1800" dirty="0">
              <a:solidFill>
                <a:schemeClr val="accent5">
                  <a:lumMod val="40000"/>
                  <a:lumOff val="60000"/>
                </a:schemeClr>
              </a:solidFill>
            </a:endParaRPr>
          </a:p>
        </p:txBody>
      </p:sp>
    </p:spTree>
    <p:extLst>
      <p:ext uri="{BB962C8B-B14F-4D97-AF65-F5344CB8AC3E}">
        <p14:creationId xmlns:p14="http://schemas.microsoft.com/office/powerpoint/2010/main" xmlns="" val="414747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1390649"/>
            <a:ext cx="6172200" cy="5467350"/>
          </a:xfrm>
          <a:prstGeom prst="rect">
            <a:avLst/>
          </a:prstGeom>
        </p:spPr>
      </p:pic>
      <p:sp>
        <p:nvSpPr>
          <p:cNvPr id="4" name="Title 1"/>
          <p:cNvSpPr txBox="1">
            <a:spLocks/>
          </p:cNvSpPr>
          <p:nvPr/>
        </p:nvSpPr>
        <p:spPr bwMode="auto">
          <a:xfrm>
            <a:off x="228600" y="1981200"/>
            <a:ext cx="6934200" cy="914400"/>
          </a:xfrm>
          <a:prstGeom prst="rect">
            <a:avLst/>
          </a:prstGeom>
          <a:noFill/>
          <a:ln w="9525">
            <a:noFill/>
            <a:miter lim="800000"/>
            <a:headEnd/>
            <a:tailEnd/>
          </a:ln>
        </p:spPr>
        <p:txBody>
          <a:bodyPr anchor="ctr"/>
          <a:lstStyle/>
          <a:p>
            <a:r>
              <a:rPr lang="en-US" sz="2400" b="1" dirty="0" smtClean="0">
                <a:solidFill>
                  <a:prstClr val="black"/>
                </a:solidFill>
              </a:rPr>
              <a:t>Say YES Buffalo</a:t>
            </a:r>
          </a:p>
          <a:p>
            <a:r>
              <a:rPr lang="en-US" sz="2400" b="1" dirty="0" smtClean="0">
                <a:solidFill>
                  <a:prstClr val="black"/>
                </a:solidFill>
              </a:rPr>
              <a:t>VIDEO HERE</a:t>
            </a:r>
            <a:endParaRPr lang="en-US" sz="2400"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9525"/>
            <a:ext cx="6629400" cy="1217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93449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09700"/>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sp>
        <p:nvSpPr>
          <p:cNvPr id="9" name="Title 1"/>
          <p:cNvSpPr txBox="1">
            <a:spLocks/>
          </p:cNvSpPr>
          <p:nvPr/>
        </p:nvSpPr>
        <p:spPr>
          <a:xfrm>
            <a:off x="491836" y="2209800"/>
            <a:ext cx="2403764" cy="3276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200"/>
              </a:lnSpc>
            </a:pPr>
            <a:r>
              <a:rPr lang="en-US" sz="2200" b="1" dirty="0" smtClean="0">
                <a:solidFill>
                  <a:prstClr val="black"/>
                </a:solidFill>
                <a:latin typeface="+mn-lt"/>
              </a:rPr>
              <a:t>Buffalo Arts and Technology </a:t>
            </a:r>
            <a:r>
              <a:rPr lang="en-US" sz="2200" b="1" dirty="0">
                <a:solidFill>
                  <a:prstClr val="black"/>
                </a:solidFill>
                <a:latin typeface="+mn-lt"/>
              </a:rPr>
              <a:t>Center (BATC</a:t>
            </a:r>
            <a:r>
              <a:rPr lang="en-US" sz="2200" b="1" dirty="0" smtClean="0">
                <a:solidFill>
                  <a:prstClr val="black"/>
                </a:solidFill>
                <a:latin typeface="+mn-lt"/>
              </a:rPr>
              <a:t>)</a:t>
            </a:r>
          </a:p>
          <a:p>
            <a:pPr algn="l">
              <a:lnSpc>
                <a:spcPts val="1600"/>
              </a:lnSpc>
            </a:pPr>
            <a:endParaRPr lang="en-US" sz="2200" b="1" dirty="0" smtClean="0">
              <a:solidFill>
                <a:prstClr val="black"/>
              </a:solidFill>
              <a:latin typeface="+mn-lt"/>
            </a:endParaRPr>
          </a:p>
          <a:p>
            <a:pPr algn="l"/>
            <a:r>
              <a:rPr lang="en-US" sz="1400" dirty="0" smtClean="0">
                <a:solidFill>
                  <a:prstClr val="black"/>
                </a:solidFill>
                <a:latin typeface="+mn-lt"/>
              </a:rPr>
              <a:t>Will provide training to up to 200 unemployed and underemployed adults and assist them in reentering the workforce</a:t>
            </a:r>
          </a:p>
          <a:p>
            <a:pPr algn="l"/>
            <a:endParaRPr lang="en-US" sz="1400" dirty="0">
              <a:solidFill>
                <a:prstClr val="black"/>
              </a:solidFill>
              <a:latin typeface="+mn-lt"/>
            </a:endParaRPr>
          </a:p>
          <a:p>
            <a:pPr algn="l"/>
            <a:r>
              <a:rPr lang="en-US" sz="1400" dirty="0" smtClean="0">
                <a:solidFill>
                  <a:prstClr val="black"/>
                </a:solidFill>
                <a:latin typeface="+mn-lt"/>
              </a:rPr>
              <a:t>Arts &amp; Technology program to serve 400 at-risk students</a:t>
            </a:r>
          </a:p>
          <a:p>
            <a:pPr algn="l">
              <a:lnSpc>
                <a:spcPts val="2200"/>
              </a:lnSpc>
            </a:pPr>
            <a:endParaRPr lang="en-US" sz="2200" b="1" dirty="0" smtClean="0">
              <a:solidFill>
                <a:prstClr val="black"/>
              </a:solidFill>
              <a:latin typeface="+mn-lt"/>
            </a:endParaRPr>
          </a:p>
          <a:p>
            <a:pPr algn="l">
              <a:lnSpc>
                <a:spcPts val="2200"/>
              </a:lnSpc>
            </a:pPr>
            <a:endParaRPr lang="en-US" sz="2200" b="1" dirty="0" smtClean="0">
              <a:solidFill>
                <a:prstClr val="black"/>
              </a:solidFill>
              <a:latin typeface="+mn-lt"/>
            </a:endParaRPr>
          </a:p>
          <a:p>
            <a:pPr algn="l">
              <a:lnSpc>
                <a:spcPts val="2200"/>
              </a:lnSpc>
            </a:pPr>
            <a:endParaRPr lang="en-US" sz="2200" b="1" dirty="0" smtClean="0">
              <a:solidFill>
                <a:prstClr val="black"/>
              </a:solidFill>
              <a:latin typeface="+mn-lt"/>
            </a:endParaRPr>
          </a:p>
          <a:p>
            <a:pPr algn="l">
              <a:lnSpc>
                <a:spcPts val="2200"/>
              </a:lnSpc>
            </a:pPr>
            <a:endParaRPr lang="en-US" sz="2200" b="1" dirty="0">
              <a:solidFill>
                <a:prstClr val="black"/>
              </a:solidFill>
              <a:latin typeface="+mn-lt"/>
            </a:endParaRPr>
          </a:p>
        </p:txBody>
      </p:sp>
      <p:sp>
        <p:nvSpPr>
          <p:cNvPr id="13" name="Title 1"/>
          <p:cNvSpPr txBox="1">
            <a:spLocks/>
          </p:cNvSpPr>
          <p:nvPr/>
        </p:nvSpPr>
        <p:spPr>
          <a:xfrm>
            <a:off x="457200" y="5181600"/>
            <a:ext cx="2438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200"/>
              </a:lnSpc>
            </a:pPr>
            <a:r>
              <a:rPr lang="en-US" sz="2200" b="1" dirty="0" smtClean="0">
                <a:solidFill>
                  <a:prstClr val="black"/>
                </a:solidFill>
              </a:rPr>
              <a:t>Dream It, Do It</a:t>
            </a:r>
          </a:p>
          <a:p>
            <a:pPr algn="l"/>
            <a:r>
              <a:rPr lang="en-US" sz="1400" dirty="0" smtClean="0">
                <a:solidFill>
                  <a:prstClr val="black"/>
                </a:solidFill>
                <a:latin typeface="+mn-lt"/>
              </a:rPr>
              <a:t>National initiative to promote careers in advanced manufacturing</a:t>
            </a:r>
            <a:endParaRPr lang="en-US" sz="1400" dirty="0">
              <a:solidFill>
                <a:prstClr val="black"/>
              </a:solidFill>
              <a:latin typeface="+mn-lt"/>
            </a:endParaRPr>
          </a:p>
          <a:p>
            <a:pPr algn="l">
              <a:lnSpc>
                <a:spcPts val="2200"/>
              </a:lnSpc>
            </a:pPr>
            <a:endParaRPr lang="en-US" sz="2200" b="1" dirty="0">
              <a:solidFill>
                <a:prstClr val="black"/>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6927"/>
            <a:ext cx="6470072" cy="118820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5" y="1390650"/>
            <a:ext cx="6172200" cy="5467350"/>
          </a:xfrm>
          <a:prstGeom prst="rect">
            <a:avLst/>
          </a:prstGeom>
        </p:spPr>
      </p:pic>
    </p:spTree>
    <p:extLst>
      <p:ext uri="{BB962C8B-B14F-4D97-AF65-F5344CB8AC3E}">
        <p14:creationId xmlns:p14="http://schemas.microsoft.com/office/powerpoint/2010/main" xmlns="" val="4156149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itle 1"/>
          <p:cNvSpPr txBox="1">
            <a:spLocks/>
          </p:cNvSpPr>
          <p:nvPr/>
        </p:nvSpPr>
        <p:spPr bwMode="auto">
          <a:xfrm>
            <a:off x="352425" y="2971800"/>
            <a:ext cx="2400300" cy="1701800"/>
          </a:xfrm>
          <a:prstGeom prst="rect">
            <a:avLst/>
          </a:prstGeom>
          <a:noFill/>
          <a:ln w="9525">
            <a:noFill/>
            <a:miter lim="800000"/>
            <a:headEnd/>
            <a:tailEnd/>
          </a:ln>
        </p:spPr>
        <p:txBody>
          <a:bodyPr anchor="ctr"/>
          <a:lstStyle/>
          <a:p>
            <a:pPr fontAlgn="base">
              <a:lnSpc>
                <a:spcPct val="85000"/>
              </a:lnSpc>
              <a:spcBef>
                <a:spcPct val="0"/>
              </a:spcBef>
              <a:spcAft>
                <a:spcPct val="0"/>
              </a:spcAft>
            </a:pPr>
            <a:r>
              <a:rPr lang="en-US" sz="2200" b="1" dirty="0" smtClean="0">
                <a:solidFill>
                  <a:srgbClr val="000000"/>
                </a:solidFill>
              </a:rPr>
              <a:t>Finishing Trades Institute of Western &amp; Central New York</a:t>
            </a:r>
          </a:p>
          <a:p>
            <a:pPr fontAlgn="base">
              <a:lnSpc>
                <a:spcPct val="85000"/>
              </a:lnSpc>
              <a:spcBef>
                <a:spcPct val="0"/>
              </a:spcBef>
              <a:spcAft>
                <a:spcPct val="0"/>
              </a:spcAft>
            </a:pPr>
            <a:endParaRPr lang="en-US" sz="2200" b="1" dirty="0" smtClean="0">
              <a:solidFill>
                <a:srgbClr val="000000"/>
              </a:solidFill>
            </a:endParaRPr>
          </a:p>
          <a:p>
            <a:pPr fontAlgn="base">
              <a:lnSpc>
                <a:spcPct val="85000"/>
              </a:lnSpc>
              <a:spcBef>
                <a:spcPct val="0"/>
              </a:spcBef>
              <a:spcAft>
                <a:spcPct val="0"/>
              </a:spcAft>
            </a:pPr>
            <a:r>
              <a:rPr lang="en-US" sz="1400" dirty="0" smtClean="0">
                <a:solidFill>
                  <a:prstClr val="black"/>
                </a:solidFill>
              </a:rPr>
              <a:t>Operates 4 NYS approved apprenticeship programs</a:t>
            </a:r>
          </a:p>
          <a:p>
            <a:pPr fontAlgn="base">
              <a:lnSpc>
                <a:spcPct val="85000"/>
              </a:lnSpc>
              <a:spcBef>
                <a:spcPct val="0"/>
              </a:spcBef>
              <a:spcAft>
                <a:spcPct val="0"/>
              </a:spcAft>
            </a:pPr>
            <a:endParaRPr lang="en-US" sz="1400" dirty="0" smtClean="0">
              <a:solidFill>
                <a:prstClr val="black"/>
              </a:solidFill>
            </a:endParaRPr>
          </a:p>
          <a:p>
            <a:pPr fontAlgn="base">
              <a:lnSpc>
                <a:spcPct val="85000"/>
              </a:lnSpc>
              <a:spcBef>
                <a:spcPct val="0"/>
              </a:spcBef>
              <a:spcAft>
                <a:spcPct val="0"/>
              </a:spcAft>
            </a:pPr>
            <a:r>
              <a:rPr lang="en-US" sz="1400" dirty="0" smtClean="0">
                <a:solidFill>
                  <a:prstClr val="black"/>
                </a:solidFill>
              </a:rPr>
              <a:t>Represents 1,500 members, more than 100 contractors in 33 counties</a:t>
            </a:r>
            <a:endParaRPr lang="en-US" sz="1400" dirty="0">
              <a:solidFill>
                <a:prstClr val="black"/>
              </a:solidFill>
            </a:endParaRPr>
          </a:p>
          <a:p>
            <a:pPr fontAlgn="base">
              <a:lnSpc>
                <a:spcPct val="85000"/>
              </a:lnSpc>
              <a:spcBef>
                <a:spcPct val="0"/>
              </a:spcBef>
              <a:spcAft>
                <a:spcPct val="0"/>
              </a:spcAft>
            </a:pPr>
            <a:endParaRPr lang="en-US" sz="2200" b="1" dirty="0" smtClean="0">
              <a:solidFill>
                <a:srgbClr val="000000"/>
              </a:solidFill>
            </a:endParaRPr>
          </a:p>
          <a:p>
            <a:pPr fontAlgn="base">
              <a:lnSpc>
                <a:spcPct val="85000"/>
              </a:lnSpc>
              <a:spcBef>
                <a:spcPct val="0"/>
              </a:spcBef>
              <a:spcAft>
                <a:spcPct val="0"/>
              </a:spcAft>
            </a:pPr>
            <a:endParaRPr lang="en-US" sz="3200" b="1" dirty="0">
              <a:solidFill>
                <a:srgbClr val="0000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6927"/>
            <a:ext cx="6470072" cy="1188204"/>
          </a:xfrm>
          <a:prstGeom prst="rect">
            <a:avLst/>
          </a:prstGeom>
        </p:spPr>
      </p:pic>
      <p:sp>
        <p:nvSpPr>
          <p:cNvPr id="13" name="Rectangle 12"/>
          <p:cNvSpPr/>
          <p:nvPr/>
        </p:nvSpPr>
        <p:spPr>
          <a:xfrm>
            <a:off x="0" y="1409700"/>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19225"/>
            <a:ext cx="6172200" cy="5467350"/>
          </a:xfrm>
          <a:prstGeom prst="rect">
            <a:avLst/>
          </a:prstGeom>
        </p:spPr>
      </p:pic>
    </p:spTree>
    <p:extLst>
      <p:ext uri="{BB962C8B-B14F-4D97-AF65-F5344CB8AC3E}">
        <p14:creationId xmlns:p14="http://schemas.microsoft.com/office/powerpoint/2010/main" xmlns="" val="3992149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p:cNvPicPr>
          <p:nvPr/>
        </p:nvPicPr>
        <p:blipFill>
          <a:blip r:embed="rId3" cstate="email"/>
          <a:stretch>
            <a:fillRect/>
          </a:stretch>
        </p:blipFill>
        <p:spPr bwMode="auto">
          <a:xfrm>
            <a:off x="3886200" y="1905000"/>
            <a:ext cx="4711047" cy="3581400"/>
          </a:xfrm>
          <a:prstGeom prst="rect">
            <a:avLst/>
          </a:prstGeom>
          <a:noFill/>
          <a:ln w="9525">
            <a:noFill/>
            <a:miter lim="800000"/>
            <a:headEnd/>
            <a:tailEnd/>
          </a:ln>
        </p:spPr>
      </p:pic>
      <p:sp>
        <p:nvSpPr>
          <p:cNvPr id="180227" name="Title 1"/>
          <p:cNvSpPr txBox="1">
            <a:spLocks/>
          </p:cNvSpPr>
          <p:nvPr/>
        </p:nvSpPr>
        <p:spPr bwMode="auto">
          <a:xfrm>
            <a:off x="533400" y="2184399"/>
            <a:ext cx="2362200" cy="1752600"/>
          </a:xfrm>
          <a:prstGeom prst="rect">
            <a:avLst/>
          </a:prstGeom>
          <a:noFill/>
          <a:ln w="9525">
            <a:noFill/>
            <a:miter lim="800000"/>
            <a:headEnd/>
            <a:tailEnd/>
          </a:ln>
        </p:spPr>
        <p:txBody>
          <a:bodyPr anchor="ctr"/>
          <a:lstStyle/>
          <a:p>
            <a:pPr fontAlgn="base">
              <a:spcBef>
                <a:spcPct val="0"/>
              </a:spcBef>
              <a:spcAft>
                <a:spcPct val="0"/>
              </a:spcAft>
            </a:pPr>
            <a:r>
              <a:rPr lang="en-US" sz="2000" b="1" i="1" dirty="0">
                <a:solidFill>
                  <a:srgbClr val="1D76A3"/>
                </a:solidFill>
              </a:rPr>
              <a:t>Despite high spending on academic research, we’ve seen little spin-off in the form of new business formation.</a:t>
            </a:r>
            <a:endParaRPr lang="en-US" sz="2000" i="1" dirty="0">
              <a:solidFill>
                <a:srgbClr val="1D76A3"/>
              </a:solidFill>
            </a:endParaRPr>
          </a:p>
        </p:txBody>
      </p:sp>
      <p:sp>
        <p:nvSpPr>
          <p:cNvPr id="180229" name="AutoShape 6"/>
          <p:cNvSpPr>
            <a:spLocks noChangeArrowheads="1"/>
          </p:cNvSpPr>
          <p:nvPr/>
        </p:nvSpPr>
        <p:spPr bwMode="auto">
          <a:xfrm rot="-5400000">
            <a:off x="3429000" y="2362200"/>
            <a:ext cx="609600" cy="609600"/>
          </a:xfrm>
          <a:prstGeom prst="chevron">
            <a:avLst>
              <a:gd name="adj" fmla="val 25000"/>
            </a:avLst>
          </a:prstGeom>
          <a:solidFill>
            <a:srgbClr val="008000"/>
          </a:solidFill>
          <a:ln w="9525">
            <a:no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180230" name="AutoShape 7"/>
          <p:cNvSpPr>
            <a:spLocks noChangeArrowheads="1"/>
          </p:cNvSpPr>
          <p:nvPr/>
        </p:nvSpPr>
        <p:spPr bwMode="auto">
          <a:xfrm rot="-5400000">
            <a:off x="3429000" y="3352799"/>
            <a:ext cx="609600" cy="609600"/>
          </a:xfrm>
          <a:prstGeom prst="chevron">
            <a:avLst>
              <a:gd name="adj" fmla="val 25000"/>
            </a:avLst>
          </a:prstGeom>
          <a:solidFill>
            <a:srgbClr val="008000"/>
          </a:solidFill>
          <a:ln w="9525">
            <a:no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sp>
        <p:nvSpPr>
          <p:cNvPr id="180231" name="AutoShape 8"/>
          <p:cNvSpPr>
            <a:spLocks noChangeArrowheads="1"/>
          </p:cNvSpPr>
          <p:nvPr/>
        </p:nvSpPr>
        <p:spPr bwMode="auto">
          <a:xfrm rot="5400000" flipV="1">
            <a:off x="3429000" y="4419600"/>
            <a:ext cx="609600" cy="609600"/>
          </a:xfrm>
          <a:prstGeom prst="chevron">
            <a:avLst>
              <a:gd name="adj" fmla="val 25000"/>
            </a:avLst>
          </a:prstGeom>
          <a:solidFill>
            <a:schemeClr val="accent2"/>
          </a:solidFill>
          <a:ln w="9525">
            <a:no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7949" y="6928"/>
            <a:ext cx="7005851" cy="1286597"/>
          </a:xfrm>
          <a:prstGeom prst="rect">
            <a:avLst/>
          </a:prstGeom>
        </p:spPr>
      </p:pic>
    </p:spTree>
    <p:extLst>
      <p:ext uri="{BB962C8B-B14F-4D97-AF65-F5344CB8AC3E}">
        <p14:creationId xmlns:p14="http://schemas.microsoft.com/office/powerpoint/2010/main" xmlns="" val="2228113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itle 1"/>
          <p:cNvSpPr txBox="1">
            <a:spLocks/>
          </p:cNvSpPr>
          <p:nvPr/>
        </p:nvSpPr>
        <p:spPr bwMode="auto">
          <a:xfrm>
            <a:off x="1680949" y="1219200"/>
            <a:ext cx="5862851" cy="995651"/>
          </a:xfrm>
          <a:prstGeom prst="rect">
            <a:avLst/>
          </a:prstGeom>
          <a:noFill/>
          <a:ln w="9525">
            <a:noFill/>
            <a:miter lim="800000"/>
            <a:headEnd/>
            <a:tailEnd/>
          </a:ln>
        </p:spPr>
        <p:txBody>
          <a:bodyPr anchor="ctr"/>
          <a:lstStyle/>
          <a:p>
            <a:pPr fontAlgn="base">
              <a:spcBef>
                <a:spcPct val="0"/>
              </a:spcBef>
              <a:spcAft>
                <a:spcPct val="0"/>
              </a:spcAft>
            </a:pPr>
            <a:r>
              <a:rPr lang="en-US" sz="2000" b="1" i="1" dirty="0" smtClean="0">
                <a:solidFill>
                  <a:srgbClr val="1D76A3"/>
                </a:solidFill>
              </a:rPr>
              <a:t>A relatively low level of patent output compared to other places in state and elsewhere</a:t>
            </a:r>
            <a:endParaRPr lang="en-US" sz="2000" i="1" dirty="0">
              <a:solidFill>
                <a:srgbClr val="1D76A3"/>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9" y="6928"/>
            <a:ext cx="7005851" cy="128659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59862" y="2428875"/>
            <a:ext cx="3790950" cy="4657725"/>
          </a:xfrm>
          <a:prstGeom prst="rect">
            <a:avLst/>
          </a:prstGeom>
        </p:spPr>
      </p:pic>
      <p:sp>
        <p:nvSpPr>
          <p:cNvPr id="9" name="Title 1"/>
          <p:cNvSpPr txBox="1">
            <a:spLocks/>
          </p:cNvSpPr>
          <p:nvPr/>
        </p:nvSpPr>
        <p:spPr bwMode="auto">
          <a:xfrm>
            <a:off x="1283562" y="5231678"/>
            <a:ext cx="1752600" cy="457200"/>
          </a:xfrm>
          <a:prstGeom prst="rect">
            <a:avLst/>
          </a:prstGeom>
          <a:noFill/>
          <a:ln w="9525">
            <a:noFill/>
            <a:miter lim="800000"/>
            <a:headEnd/>
            <a:tailEnd/>
          </a:ln>
        </p:spPr>
        <p:txBody>
          <a:bodyPr anchor="ctr"/>
          <a:lstStyle/>
          <a:p>
            <a:pPr algn="r"/>
            <a:r>
              <a:rPr lang="en-US" b="1" dirty="0" smtClean="0">
                <a:solidFill>
                  <a:srgbClr val="002060"/>
                </a:solidFill>
              </a:rPr>
              <a:t>Buffalo Niagara</a:t>
            </a:r>
            <a:endParaRPr lang="en-US" dirty="0">
              <a:solidFill>
                <a:srgbClr val="002060"/>
              </a:solidFill>
            </a:endParaRPr>
          </a:p>
        </p:txBody>
      </p:sp>
      <p:sp>
        <p:nvSpPr>
          <p:cNvPr id="10" name="Title 1"/>
          <p:cNvSpPr txBox="1">
            <a:spLocks/>
          </p:cNvSpPr>
          <p:nvPr/>
        </p:nvSpPr>
        <p:spPr bwMode="auto">
          <a:xfrm>
            <a:off x="5148980" y="2710149"/>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40,446</a:t>
            </a:r>
            <a:endParaRPr lang="en-US" sz="2000" dirty="0">
              <a:solidFill>
                <a:schemeClr val="tx1">
                  <a:lumMod val="65000"/>
                  <a:lumOff val="35000"/>
                </a:schemeClr>
              </a:solidFill>
            </a:endParaRPr>
          </a:p>
        </p:txBody>
      </p:sp>
      <p:sp>
        <p:nvSpPr>
          <p:cNvPr id="11" name="Title 1"/>
          <p:cNvSpPr txBox="1">
            <a:spLocks/>
          </p:cNvSpPr>
          <p:nvPr/>
        </p:nvSpPr>
        <p:spPr bwMode="auto">
          <a:xfrm>
            <a:off x="2971800" y="2276475"/>
            <a:ext cx="2448792" cy="433674"/>
          </a:xfrm>
          <a:prstGeom prst="rect">
            <a:avLst/>
          </a:prstGeom>
          <a:noFill/>
          <a:ln w="9525">
            <a:noFill/>
            <a:miter lim="800000"/>
            <a:headEnd/>
            <a:tailEnd/>
          </a:ln>
        </p:spPr>
        <p:txBody>
          <a:bodyPr anchor="ctr"/>
          <a:lstStyle/>
          <a:p>
            <a:r>
              <a:rPr lang="en-US" sz="1600" b="1" dirty="0" smtClean="0"/>
              <a:t>National Patents, 2007-10</a:t>
            </a:r>
            <a:endParaRPr lang="en-US" sz="1600" dirty="0"/>
          </a:p>
        </p:txBody>
      </p:sp>
      <p:sp>
        <p:nvSpPr>
          <p:cNvPr id="12" name="Title 1"/>
          <p:cNvSpPr txBox="1">
            <a:spLocks/>
          </p:cNvSpPr>
          <p:nvPr/>
        </p:nvSpPr>
        <p:spPr bwMode="auto">
          <a:xfrm>
            <a:off x="4339643" y="3190439"/>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24,616</a:t>
            </a:r>
            <a:endParaRPr lang="en-US" sz="2000" dirty="0">
              <a:solidFill>
                <a:schemeClr val="tx1">
                  <a:lumMod val="65000"/>
                  <a:lumOff val="35000"/>
                </a:schemeClr>
              </a:solidFill>
            </a:endParaRPr>
          </a:p>
        </p:txBody>
      </p:sp>
      <p:sp>
        <p:nvSpPr>
          <p:cNvPr id="13" name="Title 1"/>
          <p:cNvSpPr txBox="1">
            <a:spLocks/>
          </p:cNvSpPr>
          <p:nvPr/>
        </p:nvSpPr>
        <p:spPr bwMode="auto">
          <a:xfrm>
            <a:off x="3531462" y="372615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8,795</a:t>
            </a:r>
            <a:endParaRPr lang="en-US" sz="2000" dirty="0">
              <a:solidFill>
                <a:schemeClr val="tx1">
                  <a:lumMod val="65000"/>
                  <a:lumOff val="35000"/>
                </a:schemeClr>
              </a:solidFill>
            </a:endParaRPr>
          </a:p>
        </p:txBody>
      </p:sp>
      <p:sp>
        <p:nvSpPr>
          <p:cNvPr id="15" name="Title 1"/>
          <p:cNvSpPr txBox="1">
            <a:spLocks/>
          </p:cNvSpPr>
          <p:nvPr/>
        </p:nvSpPr>
        <p:spPr bwMode="auto">
          <a:xfrm>
            <a:off x="3226662" y="418335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3,101</a:t>
            </a:r>
            <a:endParaRPr lang="en-US" sz="2000" dirty="0">
              <a:solidFill>
                <a:schemeClr val="tx1">
                  <a:lumMod val="65000"/>
                  <a:lumOff val="35000"/>
                </a:schemeClr>
              </a:solidFill>
            </a:endParaRPr>
          </a:p>
        </p:txBody>
      </p:sp>
      <p:sp>
        <p:nvSpPr>
          <p:cNvPr id="16" name="Title 1"/>
          <p:cNvSpPr txBox="1">
            <a:spLocks/>
          </p:cNvSpPr>
          <p:nvPr/>
        </p:nvSpPr>
        <p:spPr bwMode="auto">
          <a:xfrm>
            <a:off x="3226662" y="4742151"/>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2,841</a:t>
            </a:r>
            <a:endParaRPr lang="en-US" sz="2000" dirty="0">
              <a:solidFill>
                <a:schemeClr val="tx1">
                  <a:lumMod val="65000"/>
                  <a:lumOff val="35000"/>
                </a:schemeClr>
              </a:solidFill>
            </a:endParaRPr>
          </a:p>
        </p:txBody>
      </p:sp>
      <p:sp>
        <p:nvSpPr>
          <p:cNvPr id="17" name="Title 1"/>
          <p:cNvSpPr txBox="1">
            <a:spLocks/>
          </p:cNvSpPr>
          <p:nvPr/>
        </p:nvSpPr>
        <p:spPr bwMode="auto">
          <a:xfrm>
            <a:off x="3150462" y="5199351"/>
            <a:ext cx="1309255" cy="533400"/>
          </a:xfrm>
          <a:prstGeom prst="rect">
            <a:avLst/>
          </a:prstGeom>
          <a:noFill/>
          <a:ln w="9525">
            <a:noFill/>
            <a:miter lim="800000"/>
            <a:headEnd/>
            <a:tailEnd/>
          </a:ln>
        </p:spPr>
        <p:txBody>
          <a:bodyPr anchor="ctr"/>
          <a:lstStyle/>
          <a:p>
            <a:r>
              <a:rPr lang="en-US" sz="3200" b="1" dirty="0" smtClean="0">
                <a:solidFill>
                  <a:srgbClr val="002060"/>
                </a:solidFill>
              </a:rPr>
              <a:t>1,049</a:t>
            </a:r>
            <a:endParaRPr lang="en-US" sz="3200" dirty="0">
              <a:solidFill>
                <a:srgbClr val="002060"/>
              </a:solidFill>
            </a:endParaRPr>
          </a:p>
        </p:txBody>
      </p:sp>
      <p:sp>
        <p:nvSpPr>
          <p:cNvPr id="20" name="Title 1"/>
          <p:cNvSpPr txBox="1">
            <a:spLocks/>
          </p:cNvSpPr>
          <p:nvPr/>
        </p:nvSpPr>
        <p:spPr bwMode="auto">
          <a:xfrm>
            <a:off x="1245462" y="4742151"/>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Albany</a:t>
            </a:r>
            <a:endParaRPr lang="en-US" sz="1600" dirty="0">
              <a:solidFill>
                <a:schemeClr val="tx1">
                  <a:lumMod val="65000"/>
                  <a:lumOff val="35000"/>
                </a:schemeClr>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55062" y="4855641"/>
            <a:ext cx="433523" cy="32985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6800" y="5334285"/>
            <a:ext cx="433523" cy="329855"/>
          </a:xfrm>
          <a:prstGeom prst="rect">
            <a:avLst/>
          </a:prstGeom>
        </p:spPr>
      </p:pic>
      <p:sp>
        <p:nvSpPr>
          <p:cNvPr id="24" name="Title 1"/>
          <p:cNvSpPr txBox="1">
            <a:spLocks/>
          </p:cNvSpPr>
          <p:nvPr/>
        </p:nvSpPr>
        <p:spPr bwMode="auto">
          <a:xfrm>
            <a:off x="1245462" y="4208751"/>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Poughkeepsie</a:t>
            </a:r>
            <a:endParaRPr lang="en-US" sz="1600" dirty="0">
              <a:solidFill>
                <a:schemeClr val="tx1">
                  <a:lumMod val="65000"/>
                  <a:lumOff val="35000"/>
                </a:schemeClr>
              </a:solidFill>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69262" y="4322241"/>
            <a:ext cx="433523" cy="329855"/>
          </a:xfrm>
          <a:prstGeom prst="rect">
            <a:avLst/>
          </a:prstGeom>
        </p:spPr>
      </p:pic>
      <p:sp>
        <p:nvSpPr>
          <p:cNvPr id="28" name="Title 1"/>
          <p:cNvSpPr txBox="1">
            <a:spLocks/>
          </p:cNvSpPr>
          <p:nvPr/>
        </p:nvSpPr>
        <p:spPr bwMode="auto">
          <a:xfrm>
            <a:off x="6400800" y="2278350"/>
            <a:ext cx="1610592" cy="431799"/>
          </a:xfrm>
          <a:prstGeom prst="rect">
            <a:avLst/>
          </a:prstGeom>
          <a:noFill/>
          <a:ln w="9525">
            <a:noFill/>
            <a:miter lim="800000"/>
            <a:headEnd/>
            <a:tailEnd/>
          </a:ln>
        </p:spPr>
        <p:txBody>
          <a:bodyPr anchor="ctr"/>
          <a:lstStyle/>
          <a:p>
            <a:r>
              <a:rPr lang="en-US" sz="1600" b="1" dirty="0" smtClean="0"/>
              <a:t>RANK (of 374)</a:t>
            </a:r>
            <a:endParaRPr lang="en-US" sz="1600" dirty="0"/>
          </a:p>
        </p:txBody>
      </p:sp>
      <p:sp>
        <p:nvSpPr>
          <p:cNvPr id="30" name="Title 1"/>
          <p:cNvSpPr txBox="1">
            <a:spLocks/>
          </p:cNvSpPr>
          <p:nvPr/>
        </p:nvSpPr>
        <p:spPr bwMode="auto">
          <a:xfrm>
            <a:off x="6477000" y="2710149"/>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#1</a:t>
            </a:r>
            <a:endParaRPr lang="en-US" sz="2000" dirty="0">
              <a:solidFill>
                <a:schemeClr val="tx1">
                  <a:lumMod val="65000"/>
                  <a:lumOff val="35000"/>
                </a:schemeClr>
              </a:solidFill>
            </a:endParaRPr>
          </a:p>
        </p:txBody>
      </p:sp>
      <p:sp>
        <p:nvSpPr>
          <p:cNvPr id="31" name="Title 1"/>
          <p:cNvSpPr txBox="1">
            <a:spLocks/>
          </p:cNvSpPr>
          <p:nvPr/>
        </p:nvSpPr>
        <p:spPr bwMode="auto">
          <a:xfrm>
            <a:off x="6477000" y="3190439"/>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a:t>
            </a:r>
            <a:endParaRPr lang="en-US" sz="2000" dirty="0">
              <a:solidFill>
                <a:schemeClr val="tx1">
                  <a:lumMod val="65000"/>
                  <a:lumOff val="35000"/>
                </a:schemeClr>
              </a:solidFill>
            </a:endParaRPr>
          </a:p>
        </p:txBody>
      </p:sp>
      <p:sp>
        <p:nvSpPr>
          <p:cNvPr id="32" name="Title 1"/>
          <p:cNvSpPr txBox="1">
            <a:spLocks/>
          </p:cNvSpPr>
          <p:nvPr/>
        </p:nvSpPr>
        <p:spPr bwMode="auto">
          <a:xfrm>
            <a:off x="6477000" y="372615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#14</a:t>
            </a:r>
            <a:endParaRPr lang="en-US" sz="2000" dirty="0">
              <a:solidFill>
                <a:schemeClr val="tx1">
                  <a:lumMod val="65000"/>
                  <a:lumOff val="35000"/>
                </a:schemeClr>
              </a:solidFill>
            </a:endParaRPr>
          </a:p>
        </p:txBody>
      </p:sp>
      <p:sp>
        <p:nvSpPr>
          <p:cNvPr id="34" name="Title 1"/>
          <p:cNvSpPr txBox="1">
            <a:spLocks/>
          </p:cNvSpPr>
          <p:nvPr/>
        </p:nvSpPr>
        <p:spPr bwMode="auto">
          <a:xfrm>
            <a:off x="6477000" y="418335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#24</a:t>
            </a:r>
            <a:endParaRPr lang="en-US" sz="2000" dirty="0">
              <a:solidFill>
                <a:schemeClr val="tx1">
                  <a:lumMod val="65000"/>
                  <a:lumOff val="35000"/>
                </a:schemeClr>
              </a:solidFill>
            </a:endParaRPr>
          </a:p>
        </p:txBody>
      </p:sp>
      <p:sp>
        <p:nvSpPr>
          <p:cNvPr id="35" name="Title 1"/>
          <p:cNvSpPr txBox="1">
            <a:spLocks/>
          </p:cNvSpPr>
          <p:nvPr/>
        </p:nvSpPr>
        <p:spPr bwMode="auto">
          <a:xfrm>
            <a:off x="6477000" y="4742151"/>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#28</a:t>
            </a:r>
            <a:endParaRPr lang="en-US" sz="2000" dirty="0">
              <a:solidFill>
                <a:schemeClr val="tx1">
                  <a:lumMod val="65000"/>
                  <a:lumOff val="35000"/>
                </a:schemeClr>
              </a:solidFill>
            </a:endParaRPr>
          </a:p>
        </p:txBody>
      </p:sp>
      <p:sp>
        <p:nvSpPr>
          <p:cNvPr id="36" name="Title 1"/>
          <p:cNvSpPr txBox="1">
            <a:spLocks/>
          </p:cNvSpPr>
          <p:nvPr/>
        </p:nvSpPr>
        <p:spPr bwMode="auto">
          <a:xfrm>
            <a:off x="6477000" y="5199351"/>
            <a:ext cx="1309255" cy="533400"/>
          </a:xfrm>
          <a:prstGeom prst="rect">
            <a:avLst/>
          </a:prstGeom>
          <a:noFill/>
          <a:ln w="9525">
            <a:noFill/>
            <a:miter lim="800000"/>
            <a:headEnd/>
            <a:tailEnd/>
          </a:ln>
        </p:spPr>
        <p:txBody>
          <a:bodyPr anchor="ctr"/>
          <a:lstStyle/>
          <a:p>
            <a:r>
              <a:rPr lang="en-US" sz="3200" b="1" dirty="0" smtClean="0">
                <a:solidFill>
                  <a:srgbClr val="002060"/>
                </a:solidFill>
              </a:rPr>
              <a:t>#87</a:t>
            </a:r>
            <a:endParaRPr lang="en-US" sz="3200" dirty="0">
              <a:solidFill>
                <a:srgbClr val="002060"/>
              </a:solidFill>
            </a:endParaRPr>
          </a:p>
        </p:txBody>
      </p:sp>
      <p:sp>
        <p:nvSpPr>
          <p:cNvPr id="38" name="Title 1"/>
          <p:cNvSpPr txBox="1">
            <a:spLocks/>
          </p:cNvSpPr>
          <p:nvPr/>
        </p:nvSpPr>
        <p:spPr bwMode="auto">
          <a:xfrm>
            <a:off x="1219200" y="319275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NYC area</a:t>
            </a:r>
            <a:endParaRPr lang="en-US" sz="1600" dirty="0">
              <a:solidFill>
                <a:schemeClr val="tx1">
                  <a:lumMod val="65000"/>
                  <a:lumOff val="35000"/>
                </a:schemeClr>
              </a:solidFill>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0" y="3306240"/>
            <a:ext cx="433523" cy="329855"/>
          </a:xfrm>
          <a:prstGeom prst="rect">
            <a:avLst/>
          </a:prstGeom>
        </p:spPr>
      </p:pic>
      <p:sp>
        <p:nvSpPr>
          <p:cNvPr id="40" name="Title 1"/>
          <p:cNvSpPr txBox="1">
            <a:spLocks/>
          </p:cNvSpPr>
          <p:nvPr/>
        </p:nvSpPr>
        <p:spPr bwMode="auto">
          <a:xfrm>
            <a:off x="1219200" y="372615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Philadelphia</a:t>
            </a:r>
            <a:endParaRPr lang="en-US" sz="1600" dirty="0">
              <a:solidFill>
                <a:schemeClr val="tx1">
                  <a:lumMod val="65000"/>
                  <a:lumOff val="35000"/>
                </a:schemeClr>
              </a:solidFill>
            </a:endParaRPr>
          </a:p>
        </p:txBody>
      </p:sp>
      <p:sp>
        <p:nvSpPr>
          <p:cNvPr id="41" name="Title 1"/>
          <p:cNvSpPr txBox="1">
            <a:spLocks/>
          </p:cNvSpPr>
          <p:nvPr/>
        </p:nvSpPr>
        <p:spPr bwMode="auto">
          <a:xfrm>
            <a:off x="1219200" y="265935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San Jose</a:t>
            </a:r>
            <a:endParaRPr lang="en-US" sz="1600" dirty="0">
              <a:solidFill>
                <a:schemeClr val="tx1">
                  <a:lumMod val="65000"/>
                  <a:lumOff val="35000"/>
                </a:schemeClr>
              </a:solidFill>
            </a:endParaRPr>
          </a:p>
        </p:txBody>
      </p:sp>
      <p:cxnSp>
        <p:nvCxnSpPr>
          <p:cNvPr id="5" name="Straight Arrow Connector 4"/>
          <p:cNvCxnSpPr/>
          <p:nvPr/>
        </p:nvCxnSpPr>
        <p:spPr>
          <a:xfrm>
            <a:off x="6248400" y="2659350"/>
            <a:ext cx="0" cy="300479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9217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txBox="1">
            <a:spLocks/>
          </p:cNvSpPr>
          <p:nvPr/>
        </p:nvSpPr>
        <p:spPr bwMode="auto">
          <a:xfrm>
            <a:off x="228600" y="1495425"/>
            <a:ext cx="4572000" cy="9144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t>Launch NY</a:t>
            </a: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9" y="6928"/>
            <a:ext cx="7005851" cy="1286597"/>
          </a:xfrm>
          <a:prstGeom prst="rect">
            <a:avLst/>
          </a:prstGeom>
        </p:spPr>
      </p:pic>
      <p:sp>
        <p:nvSpPr>
          <p:cNvPr id="17" name="Rectangle 16"/>
          <p:cNvSpPr/>
          <p:nvPr/>
        </p:nvSpPr>
        <p:spPr>
          <a:xfrm>
            <a:off x="0" y="1181100"/>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8" name="Title 1"/>
          <p:cNvSpPr txBox="1">
            <a:spLocks/>
          </p:cNvSpPr>
          <p:nvPr/>
        </p:nvSpPr>
        <p:spPr>
          <a:xfrm>
            <a:off x="457202" y="9144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sp>
        <p:nvSpPr>
          <p:cNvPr id="10" name="Title 1"/>
          <p:cNvSpPr txBox="1">
            <a:spLocks/>
          </p:cNvSpPr>
          <p:nvPr/>
        </p:nvSpPr>
        <p:spPr bwMode="auto">
          <a:xfrm>
            <a:off x="228599" y="3962400"/>
            <a:ext cx="2590801" cy="12192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b="1" dirty="0" smtClean="0"/>
              <a:t>Modeled after JumpStart </a:t>
            </a:r>
            <a:r>
              <a:rPr lang="en-US" b="1" dirty="0" err="1" smtClean="0"/>
              <a:t>Inc</a:t>
            </a:r>
            <a:r>
              <a:rPr lang="en-US" b="1" dirty="0" smtClean="0"/>
              <a:t> in Cleveland. </a:t>
            </a:r>
          </a:p>
          <a:p>
            <a:pPr fontAlgn="base">
              <a:lnSpc>
                <a:spcPts val="2200"/>
              </a:lnSpc>
              <a:spcBef>
                <a:spcPct val="0"/>
              </a:spcBef>
              <a:spcAft>
                <a:spcPct val="0"/>
              </a:spcAft>
            </a:pPr>
            <a:endParaRPr lang="en-US" b="1"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390650"/>
            <a:ext cx="6172200" cy="5467350"/>
          </a:xfrm>
          <a:prstGeom prst="rect">
            <a:avLst/>
          </a:prstGeom>
        </p:spPr>
      </p:pic>
      <p:sp>
        <p:nvSpPr>
          <p:cNvPr id="8" name="Title 1"/>
          <p:cNvSpPr txBox="1">
            <a:spLocks/>
          </p:cNvSpPr>
          <p:nvPr/>
        </p:nvSpPr>
        <p:spPr bwMode="auto">
          <a:xfrm>
            <a:off x="228598" y="2667000"/>
            <a:ext cx="2590801" cy="1009650"/>
          </a:xfrm>
          <a:prstGeom prst="rect">
            <a:avLst/>
          </a:prstGeom>
          <a:noFill/>
          <a:ln w="9525">
            <a:noFill/>
            <a:miter lim="800000"/>
            <a:headEnd/>
            <a:tailEnd/>
          </a:ln>
        </p:spPr>
        <p:txBody>
          <a:bodyPr anchor="ctr"/>
          <a:lstStyle/>
          <a:p>
            <a:endParaRPr lang="en-US" sz="1400" dirty="0" smtClean="0"/>
          </a:p>
          <a:p>
            <a:r>
              <a:rPr lang="en-US" sz="1400" dirty="0" smtClean="0"/>
              <a:t>Venture development organization preparing small companies for outside investment across 26 counties</a:t>
            </a:r>
          </a:p>
          <a:p>
            <a:endParaRPr lang="en-US" sz="1400" dirty="0" smtClean="0"/>
          </a:p>
          <a:p>
            <a:r>
              <a:rPr lang="en-US" sz="1400" dirty="0" smtClean="0"/>
              <a:t>Received $637,000 in Federal EDA money, with matching grants from Wendt &amp; Oishei </a:t>
            </a:r>
          </a:p>
          <a:p>
            <a:pPr lvl="0"/>
            <a:endParaRPr lang="en-US" sz="1400" dirty="0"/>
          </a:p>
          <a:p>
            <a:pPr fontAlgn="base">
              <a:lnSpc>
                <a:spcPts val="2200"/>
              </a:lnSpc>
              <a:spcBef>
                <a:spcPct val="0"/>
              </a:spcBef>
              <a:spcAft>
                <a:spcPct val="0"/>
              </a:spcAft>
            </a:pPr>
            <a:endParaRPr lang="en-US" sz="2000" b="1" dirty="0" smtClean="0"/>
          </a:p>
        </p:txBody>
      </p:sp>
      <p:sp>
        <p:nvSpPr>
          <p:cNvPr id="3" name="Rectangle 2"/>
          <p:cNvSpPr/>
          <p:nvPr/>
        </p:nvSpPr>
        <p:spPr>
          <a:xfrm>
            <a:off x="228601" y="4876800"/>
            <a:ext cx="2514599" cy="2231380"/>
          </a:xfrm>
          <a:prstGeom prst="rect">
            <a:avLst/>
          </a:prstGeom>
        </p:spPr>
        <p:txBody>
          <a:bodyPr wrap="square">
            <a:spAutoFit/>
          </a:bodyPr>
          <a:lstStyle/>
          <a:p>
            <a:pPr fontAlgn="base">
              <a:lnSpc>
                <a:spcPts val="2200"/>
              </a:lnSpc>
              <a:spcBef>
                <a:spcPct val="0"/>
              </a:spcBef>
              <a:spcAft>
                <a:spcPct val="0"/>
              </a:spcAft>
            </a:pPr>
            <a:r>
              <a:rPr lang="en-US" b="1" dirty="0"/>
              <a:t>JumpStart’s outcomes:</a:t>
            </a:r>
          </a:p>
          <a:p>
            <a:pPr fontAlgn="base">
              <a:lnSpc>
                <a:spcPts val="2200"/>
              </a:lnSpc>
              <a:spcBef>
                <a:spcPct val="0"/>
              </a:spcBef>
              <a:spcAft>
                <a:spcPct val="0"/>
              </a:spcAft>
            </a:pPr>
            <a:endParaRPr lang="en-US" sz="2800" b="1" dirty="0"/>
          </a:p>
          <a:p>
            <a:pPr lvl="0"/>
            <a:r>
              <a:rPr lang="en-US" sz="1400" dirty="0"/>
              <a:t>$495 million raised for client &amp; portfolio companies</a:t>
            </a:r>
          </a:p>
          <a:p>
            <a:pPr marL="342900" lvl="0" indent="-342900">
              <a:buFont typeface="Arial" pitchFamily="34" charset="0"/>
              <a:buChar char="•"/>
            </a:pPr>
            <a:endParaRPr lang="en-US" sz="1400" dirty="0"/>
          </a:p>
          <a:p>
            <a:pPr lvl="0"/>
            <a:r>
              <a:rPr lang="en-US" sz="1400" dirty="0"/>
              <a:t>1,500 jobs created with $220 million economic benefit </a:t>
            </a:r>
          </a:p>
          <a:p>
            <a:pPr lvl="0"/>
            <a:endParaRPr lang="en-US" sz="1400" dirty="0"/>
          </a:p>
          <a:p>
            <a:pPr fontAlgn="base">
              <a:lnSpc>
                <a:spcPts val="2200"/>
              </a:lnSpc>
              <a:spcBef>
                <a:spcPct val="0"/>
              </a:spcBef>
              <a:spcAft>
                <a:spcPct val="0"/>
              </a:spcAft>
            </a:pPr>
            <a:endParaRPr lang="en-US" sz="1400" b="1" dirty="0"/>
          </a:p>
        </p:txBody>
      </p:sp>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1" y="2413001"/>
            <a:ext cx="2590799" cy="3600986"/>
          </a:xfrm>
          <a:prstGeom prst="rect">
            <a:avLst/>
          </a:prstGeom>
        </p:spPr>
        <p:txBody>
          <a:bodyPr wrap="square">
            <a:spAutoFit/>
          </a:bodyPr>
          <a:lstStyle/>
          <a:p>
            <a:pPr>
              <a:spcBef>
                <a:spcPct val="0"/>
              </a:spcBef>
            </a:pPr>
            <a:r>
              <a:rPr lang="en-US" sz="2200" b="1" dirty="0" smtClean="0"/>
              <a:t>Center SPACE Buffalo</a:t>
            </a:r>
          </a:p>
          <a:p>
            <a:pPr>
              <a:spcBef>
                <a:spcPct val="0"/>
              </a:spcBef>
            </a:pPr>
            <a:endParaRPr lang="en-US" sz="2200" b="1" dirty="0" smtClean="0"/>
          </a:p>
          <a:p>
            <a:pPr>
              <a:spcBef>
                <a:spcPct val="0"/>
              </a:spcBef>
            </a:pPr>
            <a:r>
              <a:rPr lang="en-US" sz="1400" dirty="0" smtClean="0">
                <a:solidFill>
                  <a:prstClr val="black"/>
                </a:solidFill>
              </a:rPr>
              <a:t>Multi-tenant office facility</a:t>
            </a:r>
          </a:p>
          <a:p>
            <a:pPr>
              <a:spcBef>
                <a:spcPct val="0"/>
              </a:spcBef>
            </a:pPr>
            <a:endParaRPr lang="en-US" sz="1400" dirty="0" smtClean="0">
              <a:solidFill>
                <a:prstClr val="black"/>
              </a:solidFill>
            </a:endParaRPr>
          </a:p>
          <a:p>
            <a:pPr>
              <a:spcBef>
                <a:spcPct val="0"/>
              </a:spcBef>
            </a:pPr>
            <a:r>
              <a:rPr lang="en-US" sz="1400" dirty="0" smtClean="0">
                <a:solidFill>
                  <a:prstClr val="black"/>
                </a:solidFill>
              </a:rPr>
              <a:t>Providing back office services, office management and administration</a:t>
            </a:r>
          </a:p>
          <a:p>
            <a:pPr>
              <a:spcBef>
                <a:spcPct val="0"/>
              </a:spcBef>
            </a:pPr>
            <a:endParaRPr lang="en-US" sz="1400" dirty="0">
              <a:solidFill>
                <a:prstClr val="black"/>
              </a:solidFill>
            </a:endParaRPr>
          </a:p>
          <a:p>
            <a:pPr>
              <a:spcBef>
                <a:spcPct val="0"/>
              </a:spcBef>
            </a:pPr>
            <a:r>
              <a:rPr lang="en-US" sz="1400" dirty="0" smtClean="0">
                <a:solidFill>
                  <a:prstClr val="black"/>
                </a:solidFill>
              </a:rPr>
              <a:t>Modeled on Center for Social Innovation in Toronto- now has 325 groups in 55,000 </a:t>
            </a:r>
            <a:r>
              <a:rPr lang="en-US" sz="1400" dirty="0" err="1" smtClean="0">
                <a:solidFill>
                  <a:prstClr val="black"/>
                </a:solidFill>
              </a:rPr>
              <a:t>sq.ft</a:t>
            </a:r>
            <a:r>
              <a:rPr lang="en-US" sz="1400" dirty="0" smtClean="0">
                <a:solidFill>
                  <a:prstClr val="black"/>
                </a:solidFill>
              </a:rPr>
              <a:t>.  &amp; 800 employees</a:t>
            </a:r>
            <a:endParaRPr lang="en-US" sz="1400" dirty="0">
              <a:solidFill>
                <a:prstClr val="black"/>
              </a:solidFill>
            </a:endParaRPr>
          </a:p>
          <a:p>
            <a:pPr>
              <a:spcBef>
                <a:spcPct val="0"/>
              </a:spcBef>
            </a:pPr>
            <a:r>
              <a:rPr lang="en-US" sz="2200" b="1" dirty="0" smtClean="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9" y="6928"/>
            <a:ext cx="7005851" cy="1286597"/>
          </a:xfrm>
          <a:prstGeom prst="rect">
            <a:avLst/>
          </a:prstGeom>
        </p:spPr>
      </p:pic>
      <p:sp>
        <p:nvSpPr>
          <p:cNvPr id="11" name="Rectangle 10"/>
          <p:cNvSpPr/>
          <p:nvPr/>
        </p:nvSpPr>
        <p:spPr>
          <a:xfrm>
            <a:off x="0" y="1409700"/>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Tree>
    <p:extLst>
      <p:ext uri="{BB962C8B-B14F-4D97-AF65-F5344CB8AC3E}">
        <p14:creationId xmlns:p14="http://schemas.microsoft.com/office/powerpoint/2010/main" xmlns="" val="3589201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67000" y="2133600"/>
            <a:ext cx="6277838" cy="3718100"/>
          </a:xfrm>
          <a:prstGeom prst="rect">
            <a:avLst/>
          </a:prstGeom>
        </p:spPr>
      </p:pic>
      <p:sp>
        <p:nvSpPr>
          <p:cNvPr id="6" name="Title 1"/>
          <p:cNvSpPr txBox="1">
            <a:spLocks/>
          </p:cNvSpPr>
          <p:nvPr/>
        </p:nvSpPr>
        <p:spPr>
          <a:xfrm>
            <a:off x="457200" y="2539999"/>
            <a:ext cx="1981200" cy="220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600"/>
              </a:lnSpc>
            </a:pPr>
            <a:r>
              <a:rPr lang="en-US" sz="2600" b="1" dirty="0">
                <a:solidFill>
                  <a:srgbClr val="1D76A3"/>
                </a:solidFill>
              </a:rPr>
              <a:t>Even as the population declined, the region has been sprawling in a way that burdens taxpayers.</a:t>
            </a:r>
          </a:p>
        </p:txBody>
      </p:sp>
      <p:sp>
        <p:nvSpPr>
          <p:cNvPr id="7" name="Title 1"/>
          <p:cNvSpPr txBox="1">
            <a:spLocks/>
          </p:cNvSpPr>
          <p:nvPr/>
        </p:nvSpPr>
        <p:spPr>
          <a:xfrm>
            <a:off x="3810000" y="1270000"/>
            <a:ext cx="4648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a:solidFill>
                  <a:prstClr val="black"/>
                </a:solidFill>
              </a:rPr>
              <a:t>History of Developed Areas up to 1960 and up to 2000</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spTree>
    <p:extLst>
      <p:ext uri="{BB962C8B-B14F-4D97-AF65-F5344CB8AC3E}">
        <p14:creationId xmlns:p14="http://schemas.microsoft.com/office/powerpoint/2010/main" xmlns="" val="3272194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59234" y="1511247"/>
            <a:ext cx="5721131" cy="5346752"/>
          </a:xfrm>
          <a:prstGeom prst="rect">
            <a:avLst/>
          </a:prstGeom>
        </p:spPr>
      </p:pic>
      <p:sp>
        <p:nvSpPr>
          <p:cNvPr id="6" name="Title 1"/>
          <p:cNvSpPr txBox="1">
            <a:spLocks/>
          </p:cNvSpPr>
          <p:nvPr/>
        </p:nvSpPr>
        <p:spPr>
          <a:xfrm>
            <a:off x="381000" y="2286000"/>
            <a:ext cx="2743200" cy="2946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600"/>
              </a:lnSpc>
            </a:pPr>
            <a:r>
              <a:rPr lang="en-US" sz="2600" b="1" dirty="0" smtClean="0">
                <a:solidFill>
                  <a:srgbClr val="1D76A3"/>
                </a:solidFill>
              </a:rPr>
              <a:t>WNY has </a:t>
            </a:r>
            <a:r>
              <a:rPr lang="en-US" sz="2600" b="1" dirty="0">
                <a:solidFill>
                  <a:srgbClr val="1D76A3"/>
                </a:solidFill>
              </a:rPr>
              <a:t>been converting (on average</a:t>
            </a:r>
            <a:r>
              <a:rPr lang="en-US" sz="2600" b="1" dirty="0" smtClean="0">
                <a:solidFill>
                  <a:srgbClr val="1D76A3"/>
                </a:solidFill>
              </a:rPr>
              <a:t>), </a:t>
            </a:r>
            <a:r>
              <a:rPr lang="en-US" sz="2600" b="1" dirty="0" smtClean="0">
                <a:solidFill>
                  <a:srgbClr val="002060"/>
                </a:solidFill>
              </a:rPr>
              <a:t>over </a:t>
            </a:r>
            <a:r>
              <a:rPr lang="en-US" sz="2600" b="1" dirty="0" smtClean="0">
                <a:solidFill>
                  <a:srgbClr val="1D76A3"/>
                </a:solidFill>
              </a:rPr>
              <a:t>   </a:t>
            </a:r>
            <a:r>
              <a:rPr lang="en-US" sz="2600" b="1" dirty="0" smtClean="0">
                <a:solidFill>
                  <a:srgbClr val="002060"/>
                </a:solidFill>
              </a:rPr>
              <a:t>41 sq. miles a year </a:t>
            </a:r>
          </a:p>
          <a:p>
            <a:pPr algn="l">
              <a:lnSpc>
                <a:spcPts val="2600"/>
              </a:lnSpc>
            </a:pPr>
            <a:r>
              <a:rPr lang="en-US" sz="2600" b="1" dirty="0" smtClean="0">
                <a:solidFill>
                  <a:srgbClr val="002060"/>
                </a:solidFill>
              </a:rPr>
              <a:t>of </a:t>
            </a:r>
            <a:r>
              <a:rPr lang="en-US" sz="2600" b="1" dirty="0">
                <a:solidFill>
                  <a:srgbClr val="002060"/>
                </a:solidFill>
              </a:rPr>
              <a:t>agricultural land </a:t>
            </a:r>
            <a:r>
              <a:rPr lang="en-US" sz="2600" b="1" dirty="0">
                <a:solidFill>
                  <a:srgbClr val="1D76A3"/>
                </a:solidFill>
              </a:rPr>
              <a:t>to </a:t>
            </a:r>
            <a:r>
              <a:rPr lang="en-US" sz="2600" b="1" dirty="0" smtClean="0">
                <a:solidFill>
                  <a:srgbClr val="1D76A3"/>
                </a:solidFill>
              </a:rPr>
              <a:t>other uses from 1992 to 2011.</a:t>
            </a:r>
            <a:endParaRPr lang="en-US" sz="2600" b="1" dirty="0">
              <a:solidFill>
                <a:srgbClr val="1D76A3"/>
              </a:solidFill>
            </a:endParaRPr>
          </a:p>
        </p:txBody>
      </p:sp>
      <p:sp>
        <p:nvSpPr>
          <p:cNvPr id="7" name="Title 1"/>
          <p:cNvSpPr txBox="1">
            <a:spLocks/>
          </p:cNvSpPr>
          <p:nvPr/>
        </p:nvSpPr>
        <p:spPr>
          <a:xfrm>
            <a:off x="3657600" y="914400"/>
            <a:ext cx="4648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t>Loss of Agricultural </a:t>
            </a:r>
            <a:r>
              <a:rPr lang="en-US" sz="1400" b="1" dirty="0"/>
              <a:t>Land in WNY, 1992 </a:t>
            </a:r>
            <a:r>
              <a:rPr lang="en-US" sz="1400" b="1" dirty="0" smtClean="0"/>
              <a:t>to 2011</a:t>
            </a:r>
            <a:endParaRPr lang="en-US" sz="14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spTree>
    <p:extLst>
      <p:ext uri="{BB962C8B-B14F-4D97-AF65-F5344CB8AC3E}">
        <p14:creationId xmlns:p14="http://schemas.microsoft.com/office/powerpoint/2010/main" xmlns="" val="3919125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itle 1"/>
          <p:cNvSpPr txBox="1">
            <a:spLocks/>
          </p:cNvSpPr>
          <p:nvPr/>
        </p:nvSpPr>
        <p:spPr bwMode="auto">
          <a:xfrm>
            <a:off x="381000" y="1371600"/>
            <a:ext cx="2978150" cy="838200"/>
          </a:xfrm>
          <a:prstGeom prst="rect">
            <a:avLst/>
          </a:prstGeom>
          <a:noFill/>
          <a:ln w="9525">
            <a:noFill/>
            <a:miter lim="800000"/>
            <a:headEnd/>
            <a:tailEnd/>
          </a:ln>
        </p:spPr>
        <p:txBody>
          <a:bodyPr anchor="ctr"/>
          <a:lstStyle/>
          <a:p>
            <a:pPr fontAlgn="base">
              <a:spcBef>
                <a:spcPct val="0"/>
              </a:spcBef>
              <a:spcAft>
                <a:spcPct val="0"/>
              </a:spcAft>
            </a:pPr>
            <a:r>
              <a:rPr lang="en-US" sz="1400" b="1" dirty="0" smtClean="0">
                <a:solidFill>
                  <a:srgbClr val="000000"/>
                </a:solidFill>
              </a:rPr>
              <a:t>CURRENT PROJECTS</a:t>
            </a:r>
            <a:endParaRPr lang="en-US" sz="1400" b="1" dirty="0">
              <a:solidFill>
                <a:srgbClr val="000000"/>
              </a:solidFill>
            </a:endParaRPr>
          </a:p>
        </p:txBody>
      </p:sp>
      <p:sp>
        <p:nvSpPr>
          <p:cNvPr id="176134" name="Title 1"/>
          <p:cNvSpPr txBox="1">
            <a:spLocks/>
          </p:cNvSpPr>
          <p:nvPr/>
        </p:nvSpPr>
        <p:spPr bwMode="auto">
          <a:xfrm>
            <a:off x="390525" y="2590800"/>
            <a:ext cx="2743200" cy="9906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a:solidFill>
                  <a:srgbClr val="000000"/>
                </a:solidFill>
              </a:rPr>
              <a:t>Buffalo Central Business District </a:t>
            </a:r>
            <a:endParaRPr lang="en-US" sz="2200" b="1" dirty="0" smtClean="0">
              <a:solidFill>
                <a:srgbClr val="000000"/>
              </a:solidFill>
            </a:endParaRPr>
          </a:p>
          <a:p>
            <a:pPr fontAlgn="base">
              <a:spcBef>
                <a:spcPct val="0"/>
              </a:spcBef>
              <a:spcAft>
                <a:spcPct val="0"/>
              </a:spcAft>
            </a:pPr>
            <a:endParaRPr lang="en-US" sz="1400" dirty="0" smtClean="0">
              <a:solidFill>
                <a:prstClr val="black"/>
              </a:solidFill>
            </a:endParaRPr>
          </a:p>
          <a:p>
            <a:pPr fontAlgn="base">
              <a:spcBef>
                <a:spcPct val="0"/>
              </a:spcBef>
              <a:spcAft>
                <a:spcPct val="0"/>
              </a:spcAft>
            </a:pPr>
            <a:r>
              <a:rPr lang="en-US" sz="1400" dirty="0" smtClean="0">
                <a:solidFill>
                  <a:prstClr val="black"/>
                </a:solidFill>
              </a:rPr>
              <a:t>Re-establish connections with Main St &amp; connect Central </a:t>
            </a:r>
          </a:p>
          <a:p>
            <a:pPr fontAlgn="base">
              <a:spcBef>
                <a:spcPct val="0"/>
              </a:spcBef>
              <a:spcAft>
                <a:spcPct val="0"/>
              </a:spcAft>
            </a:pPr>
            <a:r>
              <a:rPr lang="en-US" sz="1400" dirty="0" smtClean="0">
                <a:solidFill>
                  <a:prstClr val="black"/>
                </a:solidFill>
              </a:rPr>
              <a:t>Business District to waterfront</a:t>
            </a:r>
          </a:p>
          <a:p>
            <a:pPr fontAlgn="base">
              <a:spcBef>
                <a:spcPct val="0"/>
              </a:spcBef>
              <a:spcAft>
                <a:spcPct val="0"/>
              </a:spcAft>
            </a:pPr>
            <a:endParaRPr lang="en-US" sz="1000" dirty="0" smtClean="0">
              <a:solidFill>
                <a:prstClr val="black"/>
              </a:solidFill>
            </a:endParaRPr>
          </a:p>
          <a:p>
            <a:pPr fontAlgn="base">
              <a:spcBef>
                <a:spcPct val="0"/>
              </a:spcBef>
              <a:spcAft>
                <a:spcPct val="0"/>
              </a:spcAft>
            </a:pPr>
            <a:r>
              <a:rPr lang="en-US" sz="1400" dirty="0" smtClean="0">
                <a:solidFill>
                  <a:prstClr val="black"/>
                </a:solidFill>
              </a:rPr>
              <a:t>Construction to begin Spring 2013</a:t>
            </a:r>
            <a:endParaRPr lang="en-US" sz="1400" dirty="0">
              <a:solidFill>
                <a:prstClr val="black"/>
              </a:solidFill>
            </a:endParaRPr>
          </a:p>
          <a:p>
            <a:pPr fontAlgn="base">
              <a:lnSpc>
                <a:spcPts val="2200"/>
              </a:lnSpc>
              <a:spcBef>
                <a:spcPct val="0"/>
              </a:spcBef>
              <a:spcAft>
                <a:spcPct val="0"/>
              </a:spcAft>
            </a:pPr>
            <a:endParaRPr lang="en-US" sz="2200" b="1" dirty="0">
              <a:solidFill>
                <a:srgbClr val="000000"/>
              </a:solidFill>
            </a:endParaRPr>
          </a:p>
        </p:txBody>
      </p:sp>
      <p:sp>
        <p:nvSpPr>
          <p:cNvPr id="176135" name="Title 1"/>
          <p:cNvSpPr txBox="1">
            <a:spLocks/>
          </p:cNvSpPr>
          <p:nvPr/>
        </p:nvSpPr>
        <p:spPr bwMode="auto">
          <a:xfrm>
            <a:off x="381000" y="4318000"/>
            <a:ext cx="2324100" cy="20066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a:solidFill>
                  <a:srgbClr val="000000"/>
                </a:solidFill>
              </a:rPr>
              <a:t>Small Business Green Retrofit Initiative </a:t>
            </a:r>
            <a:endParaRPr lang="en-US" sz="2200" b="1" dirty="0" smtClean="0">
              <a:solidFill>
                <a:srgbClr val="000000"/>
              </a:solidFill>
            </a:endParaRPr>
          </a:p>
          <a:p>
            <a:pPr fontAlgn="base">
              <a:lnSpc>
                <a:spcPts val="2200"/>
              </a:lnSpc>
              <a:spcBef>
                <a:spcPct val="0"/>
              </a:spcBef>
              <a:spcAft>
                <a:spcPct val="0"/>
              </a:spcAft>
            </a:pPr>
            <a:endParaRPr lang="en-US" sz="2200" b="1" dirty="0" smtClean="0">
              <a:solidFill>
                <a:srgbClr val="000000"/>
              </a:solidFill>
            </a:endParaRPr>
          </a:p>
          <a:p>
            <a:pPr fontAlgn="base">
              <a:spcBef>
                <a:spcPct val="0"/>
              </a:spcBef>
              <a:spcAft>
                <a:spcPct val="0"/>
              </a:spcAft>
            </a:pPr>
            <a:r>
              <a:rPr lang="en-US" sz="1400" dirty="0" smtClean="0">
                <a:solidFill>
                  <a:prstClr val="black"/>
                </a:solidFill>
              </a:rPr>
              <a:t>Creating 35+new green jobs for low income individuals</a:t>
            </a:r>
          </a:p>
          <a:p>
            <a:pPr fontAlgn="base">
              <a:spcBef>
                <a:spcPct val="0"/>
              </a:spcBef>
              <a:spcAft>
                <a:spcPct val="0"/>
              </a:spcAft>
            </a:pPr>
            <a:endParaRPr lang="en-US" sz="1400" dirty="0">
              <a:solidFill>
                <a:prstClr val="black"/>
              </a:solidFill>
            </a:endParaRPr>
          </a:p>
          <a:p>
            <a:pPr fontAlgn="base">
              <a:spcBef>
                <a:spcPct val="0"/>
              </a:spcBef>
              <a:spcAft>
                <a:spcPct val="0"/>
              </a:spcAft>
            </a:pPr>
            <a:r>
              <a:rPr lang="en-US" sz="1400" dirty="0" smtClean="0">
                <a:solidFill>
                  <a:prstClr val="black"/>
                </a:solidFill>
              </a:rPr>
              <a:t>Help up to 60 small businesses and nonprofits access energy efficiency improvements</a:t>
            </a:r>
            <a:endParaRPr lang="en-US" sz="1400" dirty="0">
              <a:solidFill>
                <a:prstClr val="black"/>
              </a:solidFill>
            </a:endParaRPr>
          </a:p>
          <a:p>
            <a:pPr fontAlgn="base">
              <a:lnSpc>
                <a:spcPts val="2200"/>
              </a:lnSpc>
              <a:spcBef>
                <a:spcPct val="0"/>
              </a:spcBef>
              <a:spcAft>
                <a:spcPct val="0"/>
              </a:spcAft>
            </a:pPr>
            <a:endParaRPr lang="en-US" sz="2200" b="1" dirty="0">
              <a:solidFill>
                <a:srgbClr val="00000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sp>
        <p:nvSpPr>
          <p:cNvPr id="14" name="Rectangle 13"/>
          <p:cNvSpPr/>
          <p:nvPr/>
        </p:nvSpPr>
        <p:spPr>
          <a:xfrm>
            <a:off x="-38100" y="1285875"/>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5" name="Title 1"/>
          <p:cNvSpPr txBox="1">
            <a:spLocks/>
          </p:cNvSpPr>
          <p:nvPr/>
        </p:nvSpPr>
        <p:spPr>
          <a:xfrm>
            <a:off x="381000" y="1019175"/>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38275"/>
            <a:ext cx="6172200" cy="5467350"/>
          </a:xfrm>
          <a:prstGeom prst="rect">
            <a:avLst/>
          </a:prstGeom>
        </p:spPr>
      </p:pic>
    </p:spTree>
    <p:extLst>
      <p:ext uri="{BB962C8B-B14F-4D97-AF65-F5344CB8AC3E}">
        <p14:creationId xmlns:p14="http://schemas.microsoft.com/office/powerpoint/2010/main" xmlns="" val="862950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19200" y="381000"/>
            <a:ext cx="7924800" cy="533400"/>
          </a:xfrm>
        </p:spPr>
        <p:txBody>
          <a:bodyPr>
            <a:normAutofit fontScale="90000"/>
          </a:bodyPr>
          <a:lstStyle/>
          <a:p>
            <a:pPr algn="l"/>
            <a:r>
              <a:rPr lang="en-US" sz="3200" b="1" dirty="0" smtClean="0">
                <a:solidFill>
                  <a:srgbClr val="1D76A3"/>
                </a:solidFill>
              </a:rPr>
              <a:t>A Collaborative Community Driven Process</a:t>
            </a:r>
            <a:endParaRPr lang="en-US" sz="3200" b="1" dirty="0">
              <a:solidFill>
                <a:srgbClr val="1D76A3"/>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62000" y="2641601"/>
            <a:ext cx="2133600" cy="340042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478366" y="4330666"/>
            <a:ext cx="2998633" cy="2031332"/>
          </a:xfrm>
          <a:prstGeom prst="rect">
            <a:avLst/>
          </a:prstGeom>
        </p:spPr>
      </p:pic>
      <p:sp>
        <p:nvSpPr>
          <p:cNvPr id="10" name="Title 1"/>
          <p:cNvSpPr txBox="1">
            <a:spLocks/>
          </p:cNvSpPr>
          <p:nvPr/>
        </p:nvSpPr>
        <p:spPr>
          <a:xfrm>
            <a:off x="1066800" y="838200"/>
            <a:ext cx="79248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solidFill>
                  <a:schemeClr val="tx2"/>
                </a:solidFill>
              </a:rPr>
              <a:t> 2,000+</a:t>
            </a:r>
            <a:endParaRPr lang="en-US" sz="3200" b="1" dirty="0">
              <a:solidFill>
                <a:srgbClr val="1D76A3"/>
              </a:solidFill>
            </a:endParaRPr>
          </a:p>
        </p:txBody>
      </p:sp>
      <p:sp>
        <p:nvSpPr>
          <p:cNvPr id="11" name="Rectangle 10"/>
          <p:cNvSpPr/>
          <p:nvPr/>
        </p:nvSpPr>
        <p:spPr>
          <a:xfrm>
            <a:off x="3048001" y="2108200"/>
            <a:ext cx="45719" cy="419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3505200" y="3817106"/>
            <a:ext cx="4343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793630" y="2118264"/>
            <a:ext cx="1836504" cy="5995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Regional Council</a:t>
            </a:r>
            <a:endParaRPr lang="en-US" sz="1800" b="1" dirty="0">
              <a:solidFill>
                <a:srgbClr val="1D76A3"/>
              </a:solidFill>
            </a:endParaRPr>
          </a:p>
        </p:txBody>
      </p:sp>
      <p:sp>
        <p:nvSpPr>
          <p:cNvPr id="14" name="Title 1"/>
          <p:cNvSpPr txBox="1">
            <a:spLocks/>
          </p:cNvSpPr>
          <p:nvPr/>
        </p:nvSpPr>
        <p:spPr>
          <a:xfrm>
            <a:off x="3429000" y="2118264"/>
            <a:ext cx="2362200" cy="5233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Public Meetings</a:t>
            </a:r>
            <a:endParaRPr lang="en-US" sz="1800" b="1" dirty="0">
              <a:solidFill>
                <a:srgbClr val="1D76A3"/>
              </a:solidFill>
            </a:endParaRPr>
          </a:p>
        </p:txBody>
      </p:sp>
      <p:sp>
        <p:nvSpPr>
          <p:cNvPr id="15" name="Title 1"/>
          <p:cNvSpPr txBox="1">
            <a:spLocks/>
          </p:cNvSpPr>
          <p:nvPr/>
        </p:nvSpPr>
        <p:spPr>
          <a:xfrm>
            <a:off x="3429000" y="3874744"/>
            <a:ext cx="3733800" cy="4757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Industry Sector Work Groups</a:t>
            </a:r>
            <a:endParaRPr lang="en-US" sz="1800" b="1" dirty="0">
              <a:solidFill>
                <a:srgbClr val="1D76A3"/>
              </a:solidFill>
            </a:endParaRPr>
          </a:p>
        </p:txBody>
      </p:sp>
      <p:sp>
        <p:nvSpPr>
          <p:cNvPr id="17" name="Rectangle 16"/>
          <p:cNvSpPr/>
          <p:nvPr/>
        </p:nvSpPr>
        <p:spPr>
          <a:xfrm>
            <a:off x="3479575" y="980680"/>
            <a:ext cx="3900042" cy="769441"/>
          </a:xfrm>
          <a:prstGeom prst="rect">
            <a:avLst/>
          </a:prstGeom>
        </p:spPr>
        <p:txBody>
          <a:bodyPr wrap="none">
            <a:spAutoFit/>
          </a:bodyPr>
          <a:lstStyle/>
          <a:p>
            <a:r>
              <a:rPr lang="en-US" sz="4400" b="1" dirty="0" smtClean="0">
                <a:solidFill>
                  <a:srgbClr val="1D76A3"/>
                </a:solidFill>
              </a:rPr>
              <a:t>People involved</a:t>
            </a:r>
            <a:endParaRPr lang="en-US" sz="4400" b="1" dirty="0">
              <a:solidFill>
                <a:srgbClr val="1D76A3"/>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477000" y="4350503"/>
            <a:ext cx="2277977" cy="1967747"/>
          </a:xfrm>
          <a:prstGeom prst="rect">
            <a:avLst/>
          </a:prstGeom>
        </p:spPr>
      </p:pic>
      <p:sp>
        <p:nvSpPr>
          <p:cNvPr id="18" name="Title 1"/>
          <p:cNvSpPr txBox="1">
            <a:spLocks/>
          </p:cNvSpPr>
          <p:nvPr/>
        </p:nvSpPr>
        <p:spPr>
          <a:xfrm>
            <a:off x="3429000" y="2641600"/>
            <a:ext cx="2362200" cy="294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Stakeholder Forums</a:t>
            </a:r>
            <a:endParaRPr lang="en-US" sz="1800" b="1" dirty="0">
              <a:solidFill>
                <a:srgbClr val="1D76A3"/>
              </a:solidFill>
            </a:endParaRPr>
          </a:p>
        </p:txBody>
      </p:sp>
      <p:sp>
        <p:nvSpPr>
          <p:cNvPr id="19" name="Title 1"/>
          <p:cNvSpPr txBox="1">
            <a:spLocks/>
          </p:cNvSpPr>
          <p:nvPr/>
        </p:nvSpPr>
        <p:spPr>
          <a:xfrm>
            <a:off x="3429000" y="3477415"/>
            <a:ext cx="2362200" cy="218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Interviews</a:t>
            </a:r>
            <a:endParaRPr lang="en-US" sz="1800" b="1" dirty="0">
              <a:solidFill>
                <a:srgbClr val="1D76A3"/>
              </a:solidFill>
            </a:endParaRPr>
          </a:p>
        </p:txBody>
      </p:sp>
      <p:sp>
        <p:nvSpPr>
          <p:cNvPr id="20" name="Title 1"/>
          <p:cNvSpPr txBox="1">
            <a:spLocks/>
          </p:cNvSpPr>
          <p:nvPr/>
        </p:nvSpPr>
        <p:spPr>
          <a:xfrm>
            <a:off x="3428999" y="3031367"/>
            <a:ext cx="3048000" cy="3148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1D76A3"/>
                </a:solidFill>
              </a:rPr>
              <a:t>Community Presentations</a:t>
            </a:r>
            <a:endParaRPr lang="en-US" sz="1800" b="1" dirty="0">
              <a:solidFill>
                <a:srgbClr val="1D76A3"/>
              </a:solidFill>
            </a:endParaRPr>
          </a:p>
        </p:txBody>
      </p:sp>
    </p:spTree>
    <p:extLst>
      <p:ext uri="{BB962C8B-B14F-4D97-AF65-F5344CB8AC3E}">
        <p14:creationId xmlns:p14="http://schemas.microsoft.com/office/powerpoint/2010/main" xmlns="" val="1148464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381125"/>
            <a:ext cx="6172200" cy="5467350"/>
          </a:xfrm>
          <a:prstGeom prst="rect">
            <a:avLst/>
          </a:prstGeom>
        </p:spPr>
      </p:pic>
      <p:sp>
        <p:nvSpPr>
          <p:cNvPr id="7" name="Title 1"/>
          <p:cNvSpPr txBox="1">
            <a:spLocks/>
          </p:cNvSpPr>
          <p:nvPr/>
        </p:nvSpPr>
        <p:spPr bwMode="auto">
          <a:xfrm>
            <a:off x="537947" y="2362200"/>
            <a:ext cx="2309814" cy="9144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solidFill>
                  <a:srgbClr val="000000"/>
                </a:solidFill>
              </a:rPr>
              <a:t>Olean Redevelopment</a:t>
            </a:r>
          </a:p>
          <a:p>
            <a:pPr>
              <a:spcBef>
                <a:spcPct val="0"/>
              </a:spcBef>
            </a:pPr>
            <a:endParaRPr lang="en-US" sz="1400" dirty="0">
              <a:solidFill>
                <a:prstClr val="black"/>
              </a:solidFill>
            </a:endParaRPr>
          </a:p>
          <a:p>
            <a:pPr>
              <a:spcBef>
                <a:spcPct val="0"/>
              </a:spcBef>
            </a:pPr>
            <a:r>
              <a:rPr lang="en-US" sz="1400" dirty="0" smtClean="0">
                <a:solidFill>
                  <a:prstClr val="black"/>
                </a:solidFill>
              </a:rPr>
              <a:t>Redesign of high traffic commercial corridor to enhance safety &amp; </a:t>
            </a:r>
            <a:r>
              <a:rPr lang="en-US" sz="1400" dirty="0" err="1" smtClean="0">
                <a:solidFill>
                  <a:prstClr val="black"/>
                </a:solidFill>
              </a:rPr>
              <a:t>walkability</a:t>
            </a:r>
            <a:r>
              <a:rPr lang="en-US" sz="1400" dirty="0" smtClean="0">
                <a:solidFill>
                  <a:prstClr val="black"/>
                </a:solidFill>
              </a:rPr>
              <a:t> as well as improve the flow of traffic</a:t>
            </a:r>
          </a:p>
          <a:p>
            <a:pPr fontAlgn="base">
              <a:lnSpc>
                <a:spcPts val="2200"/>
              </a:lnSpc>
              <a:spcBef>
                <a:spcPct val="0"/>
              </a:spcBef>
              <a:spcAft>
                <a:spcPct val="0"/>
              </a:spcAft>
            </a:pPr>
            <a:endParaRPr lang="en-US" sz="2200" b="1" dirty="0">
              <a:solidFill>
                <a:srgbClr val="000000"/>
              </a:solidFill>
            </a:endParaRPr>
          </a:p>
        </p:txBody>
      </p:sp>
      <p:sp>
        <p:nvSpPr>
          <p:cNvPr id="8" name="Rectangle 7"/>
          <p:cNvSpPr/>
          <p:nvPr/>
        </p:nvSpPr>
        <p:spPr>
          <a:xfrm>
            <a:off x="8077200" y="3657600"/>
            <a:ext cx="928396" cy="369332"/>
          </a:xfrm>
          <a:prstGeom prst="rect">
            <a:avLst/>
          </a:prstGeom>
        </p:spPr>
        <p:txBody>
          <a:bodyPr wrap="none">
            <a:spAutoFit/>
          </a:bodyPr>
          <a:lstStyle/>
          <a:p>
            <a:r>
              <a:rPr lang="en-US" b="1" dirty="0" smtClean="0">
                <a:solidFill>
                  <a:srgbClr val="000000"/>
                </a:solidFill>
              </a:rPr>
              <a:t>BEFORE</a:t>
            </a:r>
            <a:endParaRPr lang="en-US" dirty="0"/>
          </a:p>
        </p:txBody>
      </p:sp>
      <p:sp>
        <p:nvSpPr>
          <p:cNvPr id="9" name="Rectangle 8"/>
          <p:cNvSpPr/>
          <p:nvPr/>
        </p:nvSpPr>
        <p:spPr>
          <a:xfrm>
            <a:off x="8153400" y="6324600"/>
            <a:ext cx="785793" cy="369332"/>
          </a:xfrm>
          <a:prstGeom prst="rect">
            <a:avLst/>
          </a:prstGeom>
        </p:spPr>
        <p:txBody>
          <a:bodyPr wrap="none">
            <a:spAutoFit/>
          </a:bodyPr>
          <a:lstStyle/>
          <a:p>
            <a:r>
              <a:rPr lang="en-US" b="1" dirty="0" smtClean="0">
                <a:solidFill>
                  <a:srgbClr val="000000"/>
                </a:solidFill>
              </a:rPr>
              <a:t>AFTER</a:t>
            </a:r>
            <a:endParaRPr lang="en-US" dirty="0"/>
          </a:p>
        </p:txBody>
      </p:sp>
      <p:sp>
        <p:nvSpPr>
          <p:cNvPr id="10" name="Rectangle 9"/>
          <p:cNvSpPr/>
          <p:nvPr/>
        </p:nvSpPr>
        <p:spPr>
          <a:xfrm>
            <a:off x="-38100" y="1285875"/>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1" name="Title 1"/>
          <p:cNvSpPr txBox="1">
            <a:spLocks/>
          </p:cNvSpPr>
          <p:nvPr/>
        </p:nvSpPr>
        <p:spPr>
          <a:xfrm>
            <a:off x="381000" y="1019175"/>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spTree>
    <p:extLst>
      <p:ext uri="{BB962C8B-B14F-4D97-AF65-F5344CB8AC3E}">
        <p14:creationId xmlns:p14="http://schemas.microsoft.com/office/powerpoint/2010/main" xmlns="" val="3771896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381125"/>
            <a:ext cx="6172200" cy="5467350"/>
          </a:xfrm>
          <a:prstGeom prst="rect">
            <a:avLst/>
          </a:prstGeom>
        </p:spPr>
      </p:pic>
      <p:sp>
        <p:nvSpPr>
          <p:cNvPr id="6" name="Title 1"/>
          <p:cNvSpPr txBox="1">
            <a:spLocks/>
          </p:cNvSpPr>
          <p:nvPr/>
        </p:nvSpPr>
        <p:spPr bwMode="auto">
          <a:xfrm>
            <a:off x="537947" y="2362200"/>
            <a:ext cx="2309814" cy="9144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solidFill>
                  <a:srgbClr val="000000"/>
                </a:solidFill>
              </a:rPr>
              <a:t>Olean Redevelopment</a:t>
            </a:r>
          </a:p>
          <a:p>
            <a:pPr fontAlgn="base">
              <a:lnSpc>
                <a:spcPts val="2200"/>
              </a:lnSpc>
              <a:spcBef>
                <a:spcPct val="0"/>
              </a:spcBef>
              <a:spcAft>
                <a:spcPct val="0"/>
              </a:spcAft>
            </a:pPr>
            <a:endParaRPr lang="en-US" sz="2200" b="1" dirty="0" smtClean="0">
              <a:solidFill>
                <a:srgbClr val="000000"/>
              </a:solidFill>
            </a:endParaRPr>
          </a:p>
          <a:p>
            <a:pPr fontAlgn="base">
              <a:lnSpc>
                <a:spcPts val="2200"/>
              </a:lnSpc>
              <a:spcBef>
                <a:spcPct val="0"/>
              </a:spcBef>
              <a:spcAft>
                <a:spcPct val="0"/>
              </a:spcAft>
            </a:pPr>
            <a:endParaRPr lang="en-US" sz="2200" b="1" dirty="0">
              <a:solidFill>
                <a:srgbClr val="000000"/>
              </a:solidFill>
            </a:endParaRPr>
          </a:p>
        </p:txBody>
      </p:sp>
      <p:sp>
        <p:nvSpPr>
          <p:cNvPr id="7" name="Rectangle 6"/>
          <p:cNvSpPr/>
          <p:nvPr/>
        </p:nvSpPr>
        <p:spPr>
          <a:xfrm>
            <a:off x="8077200" y="3657600"/>
            <a:ext cx="928396" cy="369332"/>
          </a:xfrm>
          <a:prstGeom prst="rect">
            <a:avLst/>
          </a:prstGeom>
        </p:spPr>
        <p:txBody>
          <a:bodyPr wrap="none">
            <a:spAutoFit/>
          </a:bodyPr>
          <a:lstStyle/>
          <a:p>
            <a:r>
              <a:rPr lang="en-US" b="1" dirty="0" smtClean="0">
                <a:solidFill>
                  <a:srgbClr val="000000"/>
                </a:solidFill>
              </a:rPr>
              <a:t>BEFORE</a:t>
            </a:r>
            <a:endParaRPr lang="en-US" dirty="0"/>
          </a:p>
        </p:txBody>
      </p:sp>
      <p:sp>
        <p:nvSpPr>
          <p:cNvPr id="8" name="Rectangle 7"/>
          <p:cNvSpPr/>
          <p:nvPr/>
        </p:nvSpPr>
        <p:spPr>
          <a:xfrm>
            <a:off x="8129607" y="6248400"/>
            <a:ext cx="785793" cy="369332"/>
          </a:xfrm>
          <a:prstGeom prst="rect">
            <a:avLst/>
          </a:prstGeom>
        </p:spPr>
        <p:txBody>
          <a:bodyPr wrap="none">
            <a:spAutoFit/>
          </a:bodyPr>
          <a:lstStyle/>
          <a:p>
            <a:r>
              <a:rPr lang="en-US" b="1" dirty="0" smtClean="0">
                <a:solidFill>
                  <a:srgbClr val="000000"/>
                </a:solidFill>
              </a:rPr>
              <a:t>AFTER</a:t>
            </a:r>
            <a:endParaRPr lang="en-US" dirty="0"/>
          </a:p>
        </p:txBody>
      </p:sp>
      <p:sp>
        <p:nvSpPr>
          <p:cNvPr id="9" name="Rectangle 8"/>
          <p:cNvSpPr/>
          <p:nvPr/>
        </p:nvSpPr>
        <p:spPr>
          <a:xfrm>
            <a:off x="-38100" y="1285875"/>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0" name="Title 1"/>
          <p:cNvSpPr txBox="1">
            <a:spLocks/>
          </p:cNvSpPr>
          <p:nvPr/>
        </p:nvSpPr>
        <p:spPr>
          <a:xfrm>
            <a:off x="381000" y="1019175"/>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spTree>
    <p:extLst>
      <p:ext uri="{BB962C8B-B14F-4D97-AF65-F5344CB8AC3E}">
        <p14:creationId xmlns:p14="http://schemas.microsoft.com/office/powerpoint/2010/main" xmlns="" val="4195643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3350" y="1559114"/>
            <a:ext cx="2819400" cy="5083443"/>
          </a:xfrm>
          <a:prstGeom prst="rect">
            <a:avLst/>
          </a:prstGeom>
          <a:noFill/>
        </p:spPr>
        <p:txBody>
          <a:bodyPr wrap="square" rtlCol="0">
            <a:spAutoFit/>
          </a:bodyPr>
          <a:lstStyle/>
          <a:p>
            <a:pPr>
              <a:lnSpc>
                <a:spcPts val="2200"/>
              </a:lnSpc>
            </a:pPr>
            <a:r>
              <a:rPr lang="en-US" sz="2000" b="1" dirty="0" smtClean="0"/>
              <a:t>Western Region Corporation Community Revitalization Program</a:t>
            </a:r>
          </a:p>
          <a:p>
            <a:pPr>
              <a:lnSpc>
                <a:spcPts val="1800"/>
              </a:lnSpc>
            </a:pPr>
            <a:r>
              <a:rPr lang="en-US" sz="1400" dirty="0"/>
              <a:t>M</a:t>
            </a:r>
            <a:r>
              <a:rPr lang="en-US" sz="1400" dirty="0" smtClean="0"/>
              <a:t>atching loan/grant fund for community revitalization to enhance job creation and private investment</a:t>
            </a:r>
            <a:r>
              <a:rPr lang="en-US" sz="2200" b="1" dirty="0" smtClean="0"/>
              <a:t> </a:t>
            </a:r>
          </a:p>
          <a:p>
            <a:endParaRPr lang="en-US" sz="2200" b="1" dirty="0" smtClean="0"/>
          </a:p>
          <a:p>
            <a:pPr>
              <a:lnSpc>
                <a:spcPts val="2200"/>
              </a:lnSpc>
              <a:defRPr/>
            </a:pPr>
            <a:r>
              <a:rPr lang="en-US" sz="2000" b="1" dirty="0" smtClean="0"/>
              <a:t>Downtown Niagara Falls Stabilization Project </a:t>
            </a:r>
          </a:p>
          <a:p>
            <a:pPr>
              <a:defRPr/>
            </a:pPr>
            <a:r>
              <a:rPr lang="en-US" sz="1400" dirty="0" smtClean="0"/>
              <a:t>Will attract young professionals to downtown Niagara Falls</a:t>
            </a:r>
          </a:p>
          <a:p>
            <a:pPr>
              <a:defRPr/>
            </a:pPr>
            <a:endParaRPr lang="en-US" sz="2200" b="1" dirty="0" smtClean="0"/>
          </a:p>
          <a:p>
            <a:pPr>
              <a:lnSpc>
                <a:spcPts val="2200"/>
              </a:lnSpc>
              <a:defRPr/>
            </a:pPr>
            <a:r>
              <a:rPr lang="en-US" sz="2000" b="1" dirty="0" smtClean="0"/>
              <a:t>Springville redevelopment</a:t>
            </a:r>
          </a:p>
          <a:p>
            <a:pPr>
              <a:defRPr/>
            </a:pPr>
            <a:r>
              <a:rPr lang="en-US" sz="1400" dirty="0" smtClean="0"/>
              <a:t>Adaptive reuse of historic buildings in the commercial center of the village</a:t>
            </a:r>
          </a:p>
          <a:p>
            <a:endParaRPr lang="en-US" sz="22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947" y="6927"/>
            <a:ext cx="6470072" cy="1188203"/>
          </a:xfrm>
          <a:prstGeom prst="rect">
            <a:avLst/>
          </a:prstGeom>
        </p:spPr>
      </p:pic>
      <p:sp>
        <p:nvSpPr>
          <p:cNvPr id="17" name="Rectangle 16"/>
          <p:cNvSpPr/>
          <p:nvPr/>
        </p:nvSpPr>
        <p:spPr>
          <a:xfrm>
            <a:off x="0" y="1019175"/>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itle 1"/>
          <p:cNvSpPr txBox="1">
            <a:spLocks/>
          </p:cNvSpPr>
          <p:nvPr/>
        </p:nvSpPr>
        <p:spPr>
          <a:xfrm>
            <a:off x="457202" y="752475"/>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381125"/>
            <a:ext cx="6172200" cy="5467350"/>
          </a:xfrm>
          <a:prstGeom prst="rect">
            <a:avLst/>
          </a:prstGeom>
        </p:spPr>
      </p:pic>
    </p:spTree>
    <p:extLst>
      <p:ext uri="{BB962C8B-B14F-4D97-AF65-F5344CB8AC3E}">
        <p14:creationId xmlns:p14="http://schemas.microsoft.com/office/powerpoint/2010/main" xmlns="" val="837884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itle 1"/>
          <p:cNvSpPr txBox="1">
            <a:spLocks/>
          </p:cNvSpPr>
          <p:nvPr/>
        </p:nvSpPr>
        <p:spPr bwMode="auto">
          <a:xfrm>
            <a:off x="762000" y="1498598"/>
            <a:ext cx="7615452" cy="1016002"/>
          </a:xfrm>
          <a:prstGeom prst="rect">
            <a:avLst/>
          </a:prstGeom>
          <a:noFill/>
          <a:ln w="9525">
            <a:noFill/>
            <a:miter lim="800000"/>
            <a:headEnd/>
            <a:tailEnd/>
          </a:ln>
        </p:spPr>
        <p:txBody>
          <a:bodyPr anchor="ctr"/>
          <a:lstStyle/>
          <a:p>
            <a:pPr algn="ctr" fontAlgn="base">
              <a:spcBef>
                <a:spcPct val="0"/>
              </a:spcBef>
              <a:spcAft>
                <a:spcPct val="0"/>
              </a:spcAft>
            </a:pPr>
            <a:r>
              <a:rPr lang="en-US" sz="2000" b="1" i="1" dirty="0" smtClean="0">
                <a:solidFill>
                  <a:srgbClr val="1D76A3"/>
                </a:solidFill>
              </a:rPr>
              <a:t>Manufacturing is an important asset in the Buffalo Niagara’s economy</a:t>
            </a:r>
            <a:endParaRPr lang="en-US" sz="2000" i="1" dirty="0">
              <a:solidFill>
                <a:srgbClr val="1D76A3"/>
              </a:solidFill>
            </a:endParaRPr>
          </a:p>
        </p:txBody>
      </p:sp>
      <p:sp>
        <p:nvSpPr>
          <p:cNvPr id="9" name="Title 1"/>
          <p:cNvSpPr txBox="1">
            <a:spLocks/>
          </p:cNvSpPr>
          <p:nvPr/>
        </p:nvSpPr>
        <p:spPr bwMode="auto">
          <a:xfrm>
            <a:off x="6324600" y="3924300"/>
            <a:ext cx="1752600" cy="457200"/>
          </a:xfrm>
          <a:prstGeom prst="rect">
            <a:avLst/>
          </a:prstGeom>
          <a:noFill/>
          <a:ln w="9525">
            <a:noFill/>
            <a:miter lim="800000"/>
            <a:headEnd/>
            <a:tailEnd/>
          </a:ln>
        </p:spPr>
        <p:txBody>
          <a:bodyPr anchor="ctr"/>
          <a:lstStyle/>
          <a:p>
            <a:r>
              <a:rPr lang="en-US" sz="3600" b="1" dirty="0" smtClean="0">
                <a:solidFill>
                  <a:srgbClr val="002060"/>
                </a:solidFill>
              </a:rPr>
              <a:t>largest</a:t>
            </a:r>
            <a:endParaRPr lang="en-US" sz="3600" dirty="0">
              <a:solidFill>
                <a:srgbClr val="002060"/>
              </a:solidFill>
            </a:endParaRPr>
          </a:p>
        </p:txBody>
      </p:sp>
      <p:sp>
        <p:nvSpPr>
          <p:cNvPr id="11" name="Title 1"/>
          <p:cNvSpPr txBox="1">
            <a:spLocks/>
          </p:cNvSpPr>
          <p:nvPr/>
        </p:nvSpPr>
        <p:spPr bwMode="auto">
          <a:xfrm>
            <a:off x="1496723" y="2667000"/>
            <a:ext cx="2448792" cy="1488339"/>
          </a:xfrm>
          <a:prstGeom prst="rect">
            <a:avLst/>
          </a:prstGeom>
          <a:noFill/>
          <a:ln w="9525">
            <a:noFill/>
            <a:miter lim="800000"/>
            <a:headEnd/>
            <a:tailEnd/>
          </a:ln>
        </p:spPr>
        <p:txBody>
          <a:bodyPr anchor="ctr"/>
          <a:lstStyle/>
          <a:p>
            <a:r>
              <a:rPr lang="en-US" sz="2400" b="1" dirty="0" smtClean="0">
                <a:solidFill>
                  <a:prstClr val="black"/>
                </a:solidFill>
              </a:rPr>
              <a:t>Despite steady job loss over the last 40 years… </a:t>
            </a:r>
            <a:endParaRPr lang="en-US" sz="2400" dirty="0">
              <a:solidFill>
                <a:prstClr val="black"/>
              </a:solidFill>
            </a:endParaRPr>
          </a:p>
        </p:txBody>
      </p:sp>
      <p:sp>
        <p:nvSpPr>
          <p:cNvPr id="17" name="Title 1"/>
          <p:cNvSpPr txBox="1">
            <a:spLocks/>
          </p:cNvSpPr>
          <p:nvPr/>
        </p:nvSpPr>
        <p:spPr bwMode="auto">
          <a:xfrm>
            <a:off x="5084939" y="3810000"/>
            <a:ext cx="1878738" cy="685800"/>
          </a:xfrm>
          <a:prstGeom prst="rect">
            <a:avLst/>
          </a:prstGeom>
          <a:noFill/>
          <a:ln w="9525">
            <a:noFill/>
            <a:miter lim="800000"/>
            <a:headEnd/>
            <a:tailEnd/>
          </a:ln>
        </p:spPr>
        <p:txBody>
          <a:bodyPr anchor="ctr"/>
          <a:lstStyle/>
          <a:p>
            <a:r>
              <a:rPr lang="en-US" sz="6600" b="1" dirty="0" smtClean="0">
                <a:solidFill>
                  <a:srgbClr val="002060"/>
                </a:solidFill>
              </a:rPr>
              <a:t>3rd</a:t>
            </a:r>
            <a:endParaRPr lang="en-US" sz="6600" dirty="0">
              <a:solidFill>
                <a:srgbClr val="002060"/>
              </a:solidFill>
            </a:endParaRPr>
          </a:p>
        </p:txBody>
      </p:sp>
      <p:cxnSp>
        <p:nvCxnSpPr>
          <p:cNvPr id="5" name="Straight Arrow Connector 4"/>
          <p:cNvCxnSpPr/>
          <p:nvPr/>
        </p:nvCxnSpPr>
        <p:spPr>
          <a:xfrm>
            <a:off x="9677400" y="2272145"/>
            <a:ext cx="0" cy="3974927"/>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9236"/>
            <a:ext cx="6772968" cy="124382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9816" y="2850414"/>
            <a:ext cx="1312646" cy="13049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5016" y="3998344"/>
            <a:ext cx="914851" cy="909470"/>
          </a:xfrm>
          <a:prstGeom prst="rect">
            <a:avLst/>
          </a:prstGeom>
        </p:spPr>
      </p:pic>
      <p:sp>
        <p:nvSpPr>
          <p:cNvPr id="2" name="Rectangle 1"/>
          <p:cNvSpPr/>
          <p:nvPr/>
        </p:nvSpPr>
        <p:spPr>
          <a:xfrm>
            <a:off x="5257800" y="2995670"/>
            <a:ext cx="2262815" cy="830997"/>
          </a:xfrm>
          <a:prstGeom prst="rect">
            <a:avLst/>
          </a:prstGeom>
        </p:spPr>
        <p:txBody>
          <a:bodyPr wrap="square">
            <a:spAutoFit/>
          </a:bodyPr>
          <a:lstStyle/>
          <a:p>
            <a:r>
              <a:rPr lang="en-US" sz="2400" b="1" dirty="0" smtClean="0">
                <a:solidFill>
                  <a:prstClr val="black"/>
                </a:solidFill>
              </a:rPr>
              <a:t>…manufacturing is still the</a:t>
            </a:r>
            <a:endParaRPr lang="en-US" sz="2400" dirty="0"/>
          </a:p>
        </p:txBody>
      </p:sp>
      <p:sp>
        <p:nvSpPr>
          <p:cNvPr id="14" name="Title 1"/>
          <p:cNvSpPr txBox="1">
            <a:spLocks/>
          </p:cNvSpPr>
          <p:nvPr/>
        </p:nvSpPr>
        <p:spPr bwMode="auto">
          <a:xfrm>
            <a:off x="6354077" y="4267200"/>
            <a:ext cx="2023375" cy="571500"/>
          </a:xfrm>
          <a:prstGeom prst="rect">
            <a:avLst/>
          </a:prstGeom>
          <a:noFill/>
          <a:ln w="9525">
            <a:noFill/>
            <a:miter lim="800000"/>
            <a:headEnd/>
            <a:tailEnd/>
          </a:ln>
        </p:spPr>
        <p:txBody>
          <a:bodyPr anchor="ctr"/>
          <a:lstStyle/>
          <a:p>
            <a:r>
              <a:rPr lang="en-US" sz="2400" b="1" dirty="0" smtClean="0">
                <a:solidFill>
                  <a:srgbClr val="002060"/>
                </a:solidFill>
              </a:rPr>
              <a:t>employment</a:t>
            </a:r>
            <a:endParaRPr lang="en-US" sz="2400" dirty="0">
              <a:solidFill>
                <a:srgbClr val="002060"/>
              </a:solidFill>
            </a:endParaRPr>
          </a:p>
        </p:txBody>
      </p:sp>
      <p:sp>
        <p:nvSpPr>
          <p:cNvPr id="15" name="Title 1"/>
          <p:cNvSpPr txBox="1">
            <a:spLocks/>
          </p:cNvSpPr>
          <p:nvPr/>
        </p:nvSpPr>
        <p:spPr bwMode="auto">
          <a:xfrm>
            <a:off x="6354077" y="4572000"/>
            <a:ext cx="2023375" cy="571500"/>
          </a:xfrm>
          <a:prstGeom prst="rect">
            <a:avLst/>
          </a:prstGeom>
          <a:noFill/>
          <a:ln w="9525">
            <a:noFill/>
            <a:miter lim="800000"/>
            <a:headEnd/>
            <a:tailEnd/>
          </a:ln>
        </p:spPr>
        <p:txBody>
          <a:bodyPr anchor="ctr"/>
          <a:lstStyle/>
          <a:p>
            <a:r>
              <a:rPr lang="en-US" sz="2400" b="1" dirty="0">
                <a:solidFill>
                  <a:srgbClr val="002060"/>
                </a:solidFill>
              </a:rPr>
              <a:t>s</a:t>
            </a:r>
            <a:r>
              <a:rPr lang="en-US" sz="2400" b="1" dirty="0" smtClean="0">
                <a:solidFill>
                  <a:srgbClr val="002060"/>
                </a:solidFill>
              </a:rPr>
              <a:t>ector in</a:t>
            </a:r>
            <a:endParaRPr lang="en-US" sz="2400" dirty="0">
              <a:solidFill>
                <a:srgbClr val="002060"/>
              </a:solidFill>
            </a:endParaRPr>
          </a:p>
        </p:txBody>
      </p:sp>
      <p:sp>
        <p:nvSpPr>
          <p:cNvPr id="16" name="Title 1"/>
          <p:cNvSpPr txBox="1">
            <a:spLocks/>
          </p:cNvSpPr>
          <p:nvPr/>
        </p:nvSpPr>
        <p:spPr bwMode="auto">
          <a:xfrm>
            <a:off x="6389207" y="4876800"/>
            <a:ext cx="2221393" cy="571500"/>
          </a:xfrm>
          <a:prstGeom prst="rect">
            <a:avLst/>
          </a:prstGeom>
          <a:noFill/>
          <a:ln w="9525">
            <a:noFill/>
            <a:miter lim="800000"/>
            <a:headEnd/>
            <a:tailEnd/>
          </a:ln>
        </p:spPr>
        <p:txBody>
          <a:bodyPr anchor="ctr"/>
          <a:lstStyle/>
          <a:p>
            <a:r>
              <a:rPr lang="en-US" sz="2400" b="1" dirty="0" smtClean="0">
                <a:solidFill>
                  <a:srgbClr val="002060"/>
                </a:solidFill>
              </a:rPr>
              <a:t>Buffalo Niagara</a:t>
            </a:r>
            <a:endParaRPr lang="en-US" sz="2400" dirty="0">
              <a:solidFill>
                <a:srgbClr val="002060"/>
              </a:solidFill>
            </a:endParaRPr>
          </a:p>
        </p:txBody>
      </p:sp>
    </p:spTree>
    <p:extLst>
      <p:ext uri="{BB962C8B-B14F-4D97-AF65-F5344CB8AC3E}">
        <p14:creationId xmlns:p14="http://schemas.microsoft.com/office/powerpoint/2010/main" xmlns="" val="4277115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9236"/>
            <a:ext cx="6772968" cy="1243829"/>
          </a:xfrm>
          <a:prstGeom prst="rect">
            <a:avLst/>
          </a:prstGeom>
        </p:spPr>
      </p:pic>
      <p:sp>
        <p:nvSpPr>
          <p:cNvPr id="5" name="Title 1"/>
          <p:cNvSpPr txBox="1">
            <a:spLocks/>
          </p:cNvSpPr>
          <p:nvPr/>
        </p:nvSpPr>
        <p:spPr bwMode="auto">
          <a:xfrm>
            <a:off x="990600" y="1524000"/>
            <a:ext cx="3185161" cy="1350818"/>
          </a:xfrm>
          <a:prstGeom prst="rect">
            <a:avLst/>
          </a:prstGeom>
          <a:noFill/>
          <a:ln w="9525">
            <a:noFill/>
            <a:miter lim="800000"/>
            <a:headEnd/>
            <a:tailEnd/>
          </a:ln>
        </p:spPr>
        <p:txBody>
          <a:bodyPr anchor="ctr"/>
          <a:lstStyle/>
          <a:p>
            <a:r>
              <a:rPr lang="en-US" sz="2400" b="1" dirty="0" smtClean="0">
                <a:solidFill>
                  <a:prstClr val="black"/>
                </a:solidFill>
              </a:rPr>
              <a:t>Low Productivity</a:t>
            </a:r>
            <a:endParaRPr lang="en-US" sz="2400" dirty="0">
              <a:solidFill>
                <a:prstClr val="black"/>
              </a:solidFill>
            </a:endParaRPr>
          </a:p>
        </p:txBody>
      </p:sp>
      <p:sp>
        <p:nvSpPr>
          <p:cNvPr id="6" name="Title 1"/>
          <p:cNvSpPr txBox="1">
            <a:spLocks/>
          </p:cNvSpPr>
          <p:nvPr/>
        </p:nvSpPr>
        <p:spPr bwMode="auto">
          <a:xfrm>
            <a:off x="3931756" y="1887682"/>
            <a:ext cx="1878738" cy="623455"/>
          </a:xfrm>
          <a:prstGeom prst="rect">
            <a:avLst/>
          </a:prstGeom>
          <a:noFill/>
          <a:ln w="9525">
            <a:noFill/>
            <a:miter lim="800000"/>
            <a:headEnd/>
            <a:tailEnd/>
          </a:ln>
        </p:spPr>
        <p:txBody>
          <a:bodyPr anchor="ctr"/>
          <a:lstStyle/>
          <a:p>
            <a:r>
              <a:rPr lang="en-US" sz="6600" b="1" dirty="0" smtClean="0">
                <a:solidFill>
                  <a:srgbClr val="002060"/>
                </a:solidFill>
              </a:rPr>
              <a:t>9%</a:t>
            </a:r>
            <a:endParaRPr lang="en-US" sz="6600" dirty="0">
              <a:solidFill>
                <a:srgbClr val="002060"/>
              </a:solidFill>
            </a:endParaRPr>
          </a:p>
        </p:txBody>
      </p:sp>
      <p:sp>
        <p:nvSpPr>
          <p:cNvPr id="7" name="Title 1"/>
          <p:cNvSpPr txBox="1">
            <a:spLocks/>
          </p:cNvSpPr>
          <p:nvPr/>
        </p:nvSpPr>
        <p:spPr bwMode="auto">
          <a:xfrm>
            <a:off x="5227156" y="1939637"/>
            <a:ext cx="3135793" cy="519545"/>
          </a:xfrm>
          <a:prstGeom prst="rect">
            <a:avLst/>
          </a:prstGeom>
          <a:noFill/>
          <a:ln w="9525">
            <a:noFill/>
            <a:miter lim="800000"/>
            <a:headEnd/>
            <a:tailEnd/>
          </a:ln>
        </p:spPr>
        <p:txBody>
          <a:bodyPr anchor="ctr"/>
          <a:lstStyle/>
          <a:p>
            <a:r>
              <a:rPr lang="en-US" sz="2400" b="1" dirty="0" smtClean="0">
                <a:solidFill>
                  <a:srgbClr val="002060"/>
                </a:solidFill>
              </a:rPr>
              <a:t>Lower than the US avg.</a:t>
            </a:r>
            <a:endParaRPr lang="en-US" sz="2400" dirty="0">
              <a:solidFill>
                <a:srgbClr val="002060"/>
              </a:solidFill>
            </a:endParaRPr>
          </a:p>
        </p:txBody>
      </p:sp>
      <p:sp>
        <p:nvSpPr>
          <p:cNvPr id="8" name="Title 1"/>
          <p:cNvSpPr txBox="1">
            <a:spLocks/>
          </p:cNvSpPr>
          <p:nvPr/>
        </p:nvSpPr>
        <p:spPr bwMode="auto">
          <a:xfrm>
            <a:off x="990600" y="2514600"/>
            <a:ext cx="3185161" cy="1350818"/>
          </a:xfrm>
          <a:prstGeom prst="rect">
            <a:avLst/>
          </a:prstGeom>
          <a:noFill/>
          <a:ln w="9525">
            <a:noFill/>
            <a:miter lim="800000"/>
            <a:headEnd/>
            <a:tailEnd/>
          </a:ln>
        </p:spPr>
        <p:txBody>
          <a:bodyPr anchor="ctr"/>
          <a:lstStyle/>
          <a:p>
            <a:r>
              <a:rPr lang="en-US" sz="2400" b="1" dirty="0" smtClean="0">
                <a:solidFill>
                  <a:prstClr val="black"/>
                </a:solidFill>
              </a:rPr>
              <a:t>Slipping Exports</a:t>
            </a:r>
            <a:endParaRPr lang="en-US" sz="2400" dirty="0">
              <a:solidFill>
                <a:prstClr val="black"/>
              </a:solidFill>
            </a:endParaRPr>
          </a:p>
        </p:txBody>
      </p:sp>
      <p:sp>
        <p:nvSpPr>
          <p:cNvPr id="10" name="Title 1"/>
          <p:cNvSpPr txBox="1">
            <a:spLocks/>
          </p:cNvSpPr>
          <p:nvPr/>
        </p:nvSpPr>
        <p:spPr bwMode="auto">
          <a:xfrm>
            <a:off x="3960331" y="2874818"/>
            <a:ext cx="3135793" cy="519545"/>
          </a:xfrm>
          <a:prstGeom prst="rect">
            <a:avLst/>
          </a:prstGeom>
          <a:noFill/>
          <a:ln w="9525">
            <a:noFill/>
            <a:miter lim="800000"/>
            <a:headEnd/>
            <a:tailEnd/>
          </a:ln>
        </p:spPr>
        <p:txBody>
          <a:bodyPr anchor="ctr"/>
          <a:lstStyle/>
          <a:p>
            <a:r>
              <a:rPr lang="en-US" sz="2400" b="1" dirty="0" smtClean="0">
                <a:solidFill>
                  <a:srgbClr val="002060"/>
                </a:solidFill>
              </a:rPr>
              <a:t>Exports fell from </a:t>
            </a:r>
          </a:p>
        </p:txBody>
      </p:sp>
      <p:sp>
        <p:nvSpPr>
          <p:cNvPr id="11" name="Rectangle 10"/>
          <p:cNvSpPr/>
          <p:nvPr/>
        </p:nvSpPr>
        <p:spPr>
          <a:xfrm>
            <a:off x="3904478" y="3182718"/>
            <a:ext cx="2907769" cy="646331"/>
          </a:xfrm>
          <a:prstGeom prst="rect">
            <a:avLst/>
          </a:prstGeom>
        </p:spPr>
        <p:txBody>
          <a:bodyPr wrap="square">
            <a:spAutoFit/>
          </a:bodyPr>
          <a:lstStyle/>
          <a:p>
            <a:r>
              <a:rPr lang="en-US" sz="3600" b="1" dirty="0">
                <a:solidFill>
                  <a:srgbClr val="002060"/>
                </a:solidFill>
              </a:rPr>
              <a:t>11.6% </a:t>
            </a:r>
            <a:r>
              <a:rPr lang="en-US" sz="3600" b="1" dirty="0" smtClean="0">
                <a:solidFill>
                  <a:srgbClr val="002060"/>
                </a:solidFill>
              </a:rPr>
              <a:t>to 9.9% </a:t>
            </a:r>
            <a:endParaRPr lang="en-US" sz="3600" dirty="0">
              <a:solidFill>
                <a:srgbClr val="002060"/>
              </a:solidFill>
            </a:endParaRPr>
          </a:p>
        </p:txBody>
      </p:sp>
      <p:sp>
        <p:nvSpPr>
          <p:cNvPr id="12" name="Title 1"/>
          <p:cNvSpPr txBox="1">
            <a:spLocks/>
          </p:cNvSpPr>
          <p:nvPr/>
        </p:nvSpPr>
        <p:spPr bwMode="auto">
          <a:xfrm>
            <a:off x="3980677" y="3733800"/>
            <a:ext cx="4876801" cy="632637"/>
          </a:xfrm>
          <a:prstGeom prst="rect">
            <a:avLst/>
          </a:prstGeom>
          <a:noFill/>
          <a:ln w="9525">
            <a:noFill/>
            <a:miter lim="800000"/>
            <a:headEnd/>
            <a:tailEnd/>
          </a:ln>
        </p:spPr>
        <p:txBody>
          <a:bodyPr anchor="ctr"/>
          <a:lstStyle/>
          <a:p>
            <a:r>
              <a:rPr lang="en-US" b="1" dirty="0">
                <a:solidFill>
                  <a:srgbClr val="002060"/>
                </a:solidFill>
              </a:rPr>
              <a:t>a</a:t>
            </a:r>
            <a:r>
              <a:rPr lang="en-US" b="1" dirty="0" smtClean="0">
                <a:solidFill>
                  <a:srgbClr val="002060"/>
                </a:solidFill>
              </a:rPr>
              <a:t>nd are below the US avg. of 10.7%</a:t>
            </a:r>
            <a:endParaRPr lang="en-US" dirty="0">
              <a:solidFill>
                <a:srgbClr val="002060"/>
              </a:solidFill>
            </a:endParaRPr>
          </a:p>
        </p:txBody>
      </p:sp>
      <p:sp>
        <p:nvSpPr>
          <p:cNvPr id="13" name="Title 1"/>
          <p:cNvSpPr txBox="1">
            <a:spLocks/>
          </p:cNvSpPr>
          <p:nvPr/>
        </p:nvSpPr>
        <p:spPr bwMode="auto">
          <a:xfrm>
            <a:off x="3960332" y="3429000"/>
            <a:ext cx="5183668" cy="762000"/>
          </a:xfrm>
          <a:prstGeom prst="rect">
            <a:avLst/>
          </a:prstGeom>
          <a:noFill/>
          <a:ln w="9525">
            <a:noFill/>
            <a:miter lim="800000"/>
            <a:headEnd/>
            <a:tailEnd/>
          </a:ln>
        </p:spPr>
        <p:txBody>
          <a:bodyPr anchor="ctr"/>
          <a:lstStyle/>
          <a:p>
            <a:r>
              <a:rPr lang="en-US" b="1" dirty="0" smtClean="0">
                <a:solidFill>
                  <a:srgbClr val="002060"/>
                </a:solidFill>
              </a:rPr>
              <a:t>as a percentage of GDP in the last three years</a:t>
            </a:r>
            <a:endParaRPr lang="en-US" dirty="0">
              <a:solidFill>
                <a:srgbClr val="002060"/>
              </a:solidFill>
            </a:endParaRPr>
          </a:p>
        </p:txBody>
      </p:sp>
      <p:sp>
        <p:nvSpPr>
          <p:cNvPr id="14" name="Title 1"/>
          <p:cNvSpPr txBox="1">
            <a:spLocks/>
          </p:cNvSpPr>
          <p:nvPr/>
        </p:nvSpPr>
        <p:spPr bwMode="auto">
          <a:xfrm>
            <a:off x="990601" y="4059382"/>
            <a:ext cx="2133600" cy="1579418"/>
          </a:xfrm>
          <a:prstGeom prst="rect">
            <a:avLst/>
          </a:prstGeom>
          <a:noFill/>
          <a:ln w="9525">
            <a:noFill/>
            <a:miter lim="800000"/>
            <a:headEnd/>
            <a:tailEnd/>
          </a:ln>
        </p:spPr>
        <p:txBody>
          <a:bodyPr anchor="ctr"/>
          <a:lstStyle/>
          <a:p>
            <a:r>
              <a:rPr lang="en-US" sz="2400" b="1" dirty="0" smtClean="0">
                <a:solidFill>
                  <a:prstClr val="black"/>
                </a:solidFill>
              </a:rPr>
              <a:t>Stagnant Innovation</a:t>
            </a:r>
            <a:endParaRPr lang="en-US" sz="2400" dirty="0">
              <a:solidFill>
                <a:prstClr val="black"/>
              </a:solidFill>
            </a:endParaRPr>
          </a:p>
        </p:txBody>
      </p:sp>
      <p:sp>
        <p:nvSpPr>
          <p:cNvPr id="15" name="Title 1"/>
          <p:cNvSpPr txBox="1">
            <a:spLocks/>
          </p:cNvSpPr>
          <p:nvPr/>
        </p:nvSpPr>
        <p:spPr bwMode="auto">
          <a:xfrm>
            <a:off x="4038600" y="4495800"/>
            <a:ext cx="838200" cy="519545"/>
          </a:xfrm>
          <a:prstGeom prst="rect">
            <a:avLst/>
          </a:prstGeom>
          <a:noFill/>
          <a:ln w="9525">
            <a:noFill/>
            <a:miter lim="800000"/>
            <a:headEnd/>
            <a:tailEnd/>
          </a:ln>
        </p:spPr>
        <p:txBody>
          <a:bodyPr anchor="ctr"/>
          <a:lstStyle/>
          <a:p>
            <a:r>
              <a:rPr lang="en-US" sz="2400" b="1" dirty="0" smtClean="0">
                <a:solidFill>
                  <a:srgbClr val="002060"/>
                </a:solidFill>
              </a:rPr>
              <a:t>Only </a:t>
            </a:r>
          </a:p>
        </p:txBody>
      </p:sp>
      <p:sp>
        <p:nvSpPr>
          <p:cNvPr id="16" name="Title 1"/>
          <p:cNvSpPr txBox="1">
            <a:spLocks/>
          </p:cNvSpPr>
          <p:nvPr/>
        </p:nvSpPr>
        <p:spPr bwMode="auto">
          <a:xfrm>
            <a:off x="4786690" y="4391890"/>
            <a:ext cx="1878738" cy="623455"/>
          </a:xfrm>
          <a:prstGeom prst="rect">
            <a:avLst/>
          </a:prstGeom>
          <a:noFill/>
          <a:ln w="9525">
            <a:noFill/>
            <a:miter lim="800000"/>
            <a:headEnd/>
            <a:tailEnd/>
          </a:ln>
        </p:spPr>
        <p:txBody>
          <a:bodyPr anchor="ctr"/>
          <a:lstStyle/>
          <a:p>
            <a:r>
              <a:rPr lang="en-US" sz="5400" b="1" dirty="0" smtClean="0">
                <a:solidFill>
                  <a:srgbClr val="002060"/>
                </a:solidFill>
              </a:rPr>
              <a:t>25%</a:t>
            </a:r>
            <a:endParaRPr lang="en-US" sz="5400" dirty="0">
              <a:solidFill>
                <a:srgbClr val="002060"/>
              </a:solidFill>
            </a:endParaRPr>
          </a:p>
        </p:txBody>
      </p:sp>
      <p:sp>
        <p:nvSpPr>
          <p:cNvPr id="17" name="Title 1"/>
          <p:cNvSpPr txBox="1">
            <a:spLocks/>
          </p:cNvSpPr>
          <p:nvPr/>
        </p:nvSpPr>
        <p:spPr bwMode="auto">
          <a:xfrm>
            <a:off x="4038601" y="4876800"/>
            <a:ext cx="3810000" cy="632637"/>
          </a:xfrm>
          <a:prstGeom prst="rect">
            <a:avLst/>
          </a:prstGeom>
          <a:noFill/>
          <a:ln w="9525">
            <a:noFill/>
            <a:miter lim="800000"/>
            <a:headEnd/>
            <a:tailEnd/>
          </a:ln>
        </p:spPr>
        <p:txBody>
          <a:bodyPr anchor="ctr"/>
          <a:lstStyle/>
          <a:p>
            <a:r>
              <a:rPr lang="en-US" b="1" dirty="0" smtClean="0">
                <a:solidFill>
                  <a:srgbClr val="002060"/>
                </a:solidFill>
              </a:rPr>
              <a:t>of surveyed local manufacturers felt their company</a:t>
            </a:r>
            <a:endParaRPr lang="en-US" dirty="0">
              <a:solidFill>
                <a:srgbClr val="002060"/>
              </a:solidFill>
            </a:endParaRPr>
          </a:p>
        </p:txBody>
      </p:sp>
      <p:sp>
        <p:nvSpPr>
          <p:cNvPr id="18" name="Title 1"/>
          <p:cNvSpPr txBox="1">
            <a:spLocks/>
          </p:cNvSpPr>
          <p:nvPr/>
        </p:nvSpPr>
        <p:spPr bwMode="auto">
          <a:xfrm>
            <a:off x="5474807" y="5029200"/>
            <a:ext cx="3135793" cy="519545"/>
          </a:xfrm>
          <a:prstGeom prst="rect">
            <a:avLst/>
          </a:prstGeom>
          <a:noFill/>
          <a:ln w="9525">
            <a:noFill/>
            <a:miter lim="800000"/>
            <a:headEnd/>
            <a:tailEnd/>
          </a:ln>
        </p:spPr>
        <p:txBody>
          <a:bodyPr anchor="ctr"/>
          <a:lstStyle/>
          <a:p>
            <a:r>
              <a:rPr lang="en-US" sz="2400" b="1" dirty="0" smtClean="0">
                <a:solidFill>
                  <a:srgbClr val="002060"/>
                </a:solidFill>
              </a:rPr>
              <a:t>improves faster</a:t>
            </a:r>
            <a:endParaRPr lang="en-US" sz="2400" dirty="0">
              <a:solidFill>
                <a:srgbClr val="002060"/>
              </a:solidFill>
            </a:endParaRPr>
          </a:p>
        </p:txBody>
      </p:sp>
      <p:sp>
        <p:nvSpPr>
          <p:cNvPr id="19" name="Rectangle 18"/>
          <p:cNvSpPr/>
          <p:nvPr/>
        </p:nvSpPr>
        <p:spPr>
          <a:xfrm>
            <a:off x="4038600" y="5405735"/>
            <a:ext cx="3670633" cy="461665"/>
          </a:xfrm>
          <a:prstGeom prst="rect">
            <a:avLst/>
          </a:prstGeom>
        </p:spPr>
        <p:txBody>
          <a:bodyPr wrap="square">
            <a:spAutoFit/>
          </a:bodyPr>
          <a:lstStyle/>
          <a:p>
            <a:r>
              <a:rPr lang="en-US" sz="2400" b="1" dirty="0">
                <a:solidFill>
                  <a:srgbClr val="002060"/>
                </a:solidFill>
              </a:rPr>
              <a:t>than its industry</a:t>
            </a:r>
            <a:endParaRPr lang="en-US" sz="2400" dirty="0">
              <a:solidFill>
                <a:srgbClr val="002060"/>
              </a:solidFill>
            </a:endParaRPr>
          </a:p>
        </p:txBody>
      </p:sp>
      <p:cxnSp>
        <p:nvCxnSpPr>
          <p:cNvPr id="21" name="Straight Connector 20"/>
          <p:cNvCxnSpPr/>
          <p:nvPr/>
        </p:nvCxnSpPr>
        <p:spPr>
          <a:xfrm>
            <a:off x="3810000" y="1939637"/>
            <a:ext cx="0" cy="5715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05200" y="2225387"/>
            <a:ext cx="3048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0" y="3009900"/>
            <a:ext cx="0" cy="10494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05200" y="3200400"/>
            <a:ext cx="3048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10000" y="4589318"/>
            <a:ext cx="0" cy="10494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14600" y="4779818"/>
            <a:ext cx="1295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6999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361950" y="2362200"/>
            <a:ext cx="2400300" cy="27178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t>Alfred University High- Temperature Materials Characterization Laboratory</a:t>
            </a:r>
          </a:p>
          <a:p>
            <a:pPr fontAlgn="base">
              <a:lnSpc>
                <a:spcPts val="2200"/>
              </a:lnSpc>
              <a:spcBef>
                <a:spcPct val="0"/>
              </a:spcBef>
              <a:spcAft>
                <a:spcPct val="0"/>
              </a:spcAft>
            </a:pPr>
            <a:endParaRPr lang="en-US" sz="1400" dirty="0" smtClean="0"/>
          </a:p>
          <a:p>
            <a:pPr fontAlgn="base">
              <a:lnSpc>
                <a:spcPts val="1900"/>
              </a:lnSpc>
              <a:spcBef>
                <a:spcPct val="0"/>
              </a:spcBef>
              <a:spcAft>
                <a:spcPct val="0"/>
              </a:spcAft>
            </a:pPr>
            <a:r>
              <a:rPr lang="en-US" sz="1400" dirty="0" smtClean="0"/>
              <a:t>Analyzing high temperature materials is valuable in the development of materials for solar applications and battery storage</a:t>
            </a:r>
            <a:r>
              <a:rPr lang="en-US" sz="2200" b="1" dirty="0" smtClean="0"/>
              <a:t> </a:t>
            </a:r>
            <a:endParaRPr lang="en-US" sz="22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9236"/>
            <a:ext cx="6772968" cy="1243829"/>
          </a:xfrm>
          <a:prstGeom prst="rect">
            <a:avLst/>
          </a:prstGeom>
        </p:spPr>
      </p:pic>
      <p:sp>
        <p:nvSpPr>
          <p:cNvPr id="8" name="Rectangle 7"/>
          <p:cNvSpPr/>
          <p:nvPr/>
        </p:nvSpPr>
        <p:spPr>
          <a:xfrm>
            <a:off x="0" y="1409700"/>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9"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txBox="1">
            <a:spLocks/>
          </p:cNvSpPr>
          <p:nvPr/>
        </p:nvSpPr>
        <p:spPr bwMode="auto">
          <a:xfrm>
            <a:off x="257175" y="1905000"/>
            <a:ext cx="2419350" cy="1244600"/>
          </a:xfrm>
          <a:prstGeom prst="rect">
            <a:avLst/>
          </a:prstGeom>
          <a:noFill/>
          <a:ln w="9525">
            <a:noFill/>
            <a:miter lim="800000"/>
            <a:headEnd/>
            <a:tailEnd/>
          </a:ln>
        </p:spPr>
        <p:txBody>
          <a:bodyPr anchor="ctr"/>
          <a:lstStyle/>
          <a:p>
            <a:pPr>
              <a:lnSpc>
                <a:spcPts val="2000"/>
              </a:lnSpc>
            </a:pPr>
            <a:r>
              <a:rPr lang="en-US" sz="2200" b="1" dirty="0" smtClean="0"/>
              <a:t>Alfred University Integrated Manufacturing Center </a:t>
            </a:r>
          </a:p>
          <a:p>
            <a:r>
              <a:rPr lang="en-US" sz="1400" dirty="0" smtClean="0"/>
              <a:t>This partnership with the University at Buffalo will help advance the speed with which new materials and products are brought to market</a:t>
            </a:r>
          </a:p>
        </p:txBody>
      </p:sp>
      <p:sp>
        <p:nvSpPr>
          <p:cNvPr id="12" name="Title 1"/>
          <p:cNvSpPr txBox="1">
            <a:spLocks/>
          </p:cNvSpPr>
          <p:nvPr/>
        </p:nvSpPr>
        <p:spPr bwMode="auto">
          <a:xfrm>
            <a:off x="228600" y="3581400"/>
            <a:ext cx="2495550" cy="1600200"/>
          </a:xfrm>
          <a:prstGeom prst="rect">
            <a:avLst/>
          </a:prstGeom>
          <a:noFill/>
          <a:ln w="9525">
            <a:noFill/>
            <a:miter lim="800000"/>
            <a:headEnd/>
            <a:tailEnd/>
          </a:ln>
        </p:spPr>
        <p:txBody>
          <a:bodyPr anchor="ctr"/>
          <a:lstStyle/>
          <a:p>
            <a:pPr>
              <a:lnSpc>
                <a:spcPts val="2000"/>
              </a:lnSpc>
            </a:pPr>
            <a:r>
              <a:rPr lang="en-US" sz="2200" b="1" dirty="0" smtClean="0"/>
              <a:t>Ceramic Technology Partners</a:t>
            </a:r>
          </a:p>
          <a:p>
            <a:r>
              <a:rPr lang="en-US" sz="1400" dirty="0" smtClean="0"/>
              <a:t>Joint development project to create a company that makes ceramic products using advanced technologies</a:t>
            </a:r>
            <a:r>
              <a:rPr lang="en-US" sz="1400" b="1" dirty="0" smtClean="0"/>
              <a:t> </a:t>
            </a:r>
          </a:p>
        </p:txBody>
      </p:sp>
      <p:sp>
        <p:nvSpPr>
          <p:cNvPr id="15" name="Title 1"/>
          <p:cNvSpPr txBox="1">
            <a:spLocks/>
          </p:cNvSpPr>
          <p:nvPr/>
        </p:nvSpPr>
        <p:spPr bwMode="auto">
          <a:xfrm>
            <a:off x="228600" y="5410200"/>
            <a:ext cx="2743200" cy="1600200"/>
          </a:xfrm>
          <a:prstGeom prst="rect">
            <a:avLst/>
          </a:prstGeom>
          <a:noFill/>
          <a:ln w="9525">
            <a:noFill/>
            <a:miter lim="800000"/>
            <a:headEnd/>
            <a:tailEnd/>
          </a:ln>
        </p:spPr>
        <p:txBody>
          <a:bodyPr anchor="ctr"/>
          <a:lstStyle/>
          <a:p>
            <a:pPr>
              <a:lnSpc>
                <a:spcPts val="2000"/>
              </a:lnSpc>
            </a:pPr>
            <a:r>
              <a:rPr lang="en-US" sz="2200" b="1" dirty="0" smtClean="0"/>
              <a:t>University at Buffalo Materials Informatics </a:t>
            </a:r>
          </a:p>
          <a:p>
            <a:r>
              <a:rPr lang="en-US" sz="1400" dirty="0" smtClean="0"/>
              <a:t>Promoting growth in advanced manufacturing, clean technologies, and biomedical devices </a:t>
            </a:r>
          </a:p>
          <a:p>
            <a:pPr>
              <a:lnSpc>
                <a:spcPts val="2000"/>
              </a:lnSpc>
            </a:pPr>
            <a:endParaRPr lang="en-US" sz="2200" b="1"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9236"/>
            <a:ext cx="6772968" cy="1243829"/>
          </a:xfrm>
          <a:prstGeom prst="rect">
            <a:avLst/>
          </a:prstGeom>
        </p:spPr>
      </p:pic>
      <p:sp>
        <p:nvSpPr>
          <p:cNvPr id="14" name="Rectangle 13"/>
          <p:cNvSpPr/>
          <p:nvPr/>
        </p:nvSpPr>
        <p:spPr>
          <a:xfrm>
            <a:off x="0" y="1100665"/>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txBox="1">
            <a:spLocks/>
          </p:cNvSpPr>
          <p:nvPr/>
        </p:nvSpPr>
        <p:spPr>
          <a:xfrm>
            <a:off x="457202" y="833965"/>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431" y="1981200"/>
            <a:ext cx="6564369" cy="9698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1567685" y="2119746"/>
            <a:ext cx="6019800" cy="692727"/>
          </a:xfrm>
          <a:prstGeom prst="rect">
            <a:avLst/>
          </a:prstGeom>
          <a:noFill/>
          <a:ln w="9525">
            <a:noFill/>
            <a:miter lim="800000"/>
            <a:headEnd/>
            <a:tailEnd/>
          </a:ln>
        </p:spPr>
        <p:txBody>
          <a:bodyPr anchor="ctr"/>
          <a:lstStyle/>
          <a:p>
            <a:pPr algn="ctr"/>
            <a:r>
              <a:rPr lang="en-US" sz="2400" b="1" dirty="0" smtClean="0">
                <a:solidFill>
                  <a:srgbClr val="FFC000"/>
                </a:solidFill>
              </a:rPr>
              <a:t>Buffalo has an emerging healthcare cluster with a solid foundation</a:t>
            </a:r>
            <a:endParaRPr lang="en-US" sz="2400" dirty="0">
              <a:solidFill>
                <a:srgbClr val="FFC000"/>
              </a:solidFill>
            </a:endParaRPr>
          </a:p>
        </p:txBody>
      </p:sp>
      <p:sp>
        <p:nvSpPr>
          <p:cNvPr id="15" name="Title 1"/>
          <p:cNvSpPr txBox="1">
            <a:spLocks/>
          </p:cNvSpPr>
          <p:nvPr/>
        </p:nvSpPr>
        <p:spPr bwMode="auto">
          <a:xfrm>
            <a:off x="1143000" y="3124200"/>
            <a:ext cx="990600" cy="654627"/>
          </a:xfrm>
          <a:prstGeom prst="rect">
            <a:avLst/>
          </a:prstGeom>
          <a:noFill/>
          <a:ln w="9525">
            <a:noFill/>
            <a:miter lim="800000"/>
            <a:headEnd/>
            <a:tailEnd/>
          </a:ln>
        </p:spPr>
        <p:txBody>
          <a:bodyPr anchor="ctr"/>
          <a:lstStyle/>
          <a:p>
            <a:r>
              <a:rPr lang="en-US" sz="2400" b="1" dirty="0" smtClean="0">
                <a:solidFill>
                  <a:srgbClr val="002060"/>
                </a:solidFill>
              </a:rPr>
              <a:t>Over</a:t>
            </a:r>
            <a:endParaRPr lang="en-US" sz="2400" dirty="0">
              <a:solidFill>
                <a:srgbClr val="002060"/>
              </a:solidFill>
            </a:endParaRPr>
          </a:p>
        </p:txBody>
      </p:sp>
      <p:sp>
        <p:nvSpPr>
          <p:cNvPr id="17" name="Title 1"/>
          <p:cNvSpPr txBox="1">
            <a:spLocks/>
          </p:cNvSpPr>
          <p:nvPr/>
        </p:nvSpPr>
        <p:spPr bwMode="auto">
          <a:xfrm>
            <a:off x="1821872" y="3205017"/>
            <a:ext cx="1309255" cy="533400"/>
          </a:xfrm>
          <a:prstGeom prst="rect">
            <a:avLst/>
          </a:prstGeom>
          <a:noFill/>
          <a:ln w="9525">
            <a:noFill/>
            <a:miter lim="800000"/>
            <a:headEnd/>
            <a:tailEnd/>
          </a:ln>
        </p:spPr>
        <p:txBody>
          <a:bodyPr anchor="ctr"/>
          <a:lstStyle/>
          <a:p>
            <a:r>
              <a:rPr lang="en-US" sz="3600" b="1" dirty="0" smtClean="0">
                <a:solidFill>
                  <a:srgbClr val="002060"/>
                </a:solidFill>
              </a:rPr>
              <a:t>260</a:t>
            </a:r>
            <a:endParaRPr lang="en-US" sz="3600" dirty="0">
              <a:solidFill>
                <a:srgbClr val="002060"/>
              </a:solidFill>
            </a:endParaRPr>
          </a:p>
        </p:txBody>
      </p:sp>
      <p:sp>
        <p:nvSpPr>
          <p:cNvPr id="19" name="Title 1"/>
          <p:cNvSpPr txBox="1">
            <a:spLocks/>
          </p:cNvSpPr>
          <p:nvPr/>
        </p:nvSpPr>
        <p:spPr bwMode="auto">
          <a:xfrm>
            <a:off x="1143000" y="4114800"/>
            <a:ext cx="2088572" cy="1148771"/>
          </a:xfrm>
          <a:prstGeom prst="rect">
            <a:avLst/>
          </a:prstGeom>
          <a:noFill/>
          <a:ln w="9525">
            <a:noFill/>
            <a:miter lim="800000"/>
            <a:headEnd/>
            <a:tailEnd/>
          </a:ln>
        </p:spPr>
        <p:txBody>
          <a:bodyPr anchor="ctr"/>
          <a:lstStyle/>
          <a:p>
            <a:r>
              <a:rPr lang="en-US" b="1" dirty="0" smtClean="0">
                <a:solidFill>
                  <a:prstClr val="black"/>
                </a:solidFill>
              </a:rPr>
              <a:t>in the Buffalo Niagara region</a:t>
            </a:r>
            <a:endParaRPr lang="en-US" dirty="0">
              <a:solidFill>
                <a:prstClr val="black"/>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1" y="9236"/>
            <a:ext cx="6772966" cy="1243829"/>
          </a:xfrm>
          <a:prstGeom prst="rect">
            <a:avLst/>
          </a:prstGeom>
        </p:spPr>
      </p:pic>
      <p:sp>
        <p:nvSpPr>
          <p:cNvPr id="33" name="Title 1"/>
          <p:cNvSpPr txBox="1">
            <a:spLocks/>
          </p:cNvSpPr>
          <p:nvPr/>
        </p:nvSpPr>
        <p:spPr bwMode="auto">
          <a:xfrm>
            <a:off x="3848100" y="3556000"/>
            <a:ext cx="2088572" cy="457200"/>
          </a:xfrm>
          <a:prstGeom prst="rect">
            <a:avLst/>
          </a:prstGeom>
          <a:noFill/>
          <a:ln w="9525">
            <a:noFill/>
            <a:miter lim="800000"/>
            <a:headEnd/>
            <a:tailEnd/>
          </a:ln>
        </p:spPr>
        <p:txBody>
          <a:bodyPr anchor="ctr"/>
          <a:lstStyle/>
          <a:p>
            <a:r>
              <a:rPr lang="en-US" sz="2400" b="1" dirty="0" smtClean="0">
                <a:solidFill>
                  <a:srgbClr val="002060"/>
                </a:solidFill>
              </a:rPr>
              <a:t>Hospitals</a:t>
            </a:r>
            <a:endParaRPr lang="en-US" sz="2400" dirty="0">
              <a:solidFill>
                <a:srgbClr val="002060"/>
              </a:solidFill>
            </a:endParaRPr>
          </a:p>
        </p:txBody>
      </p:sp>
      <p:sp>
        <p:nvSpPr>
          <p:cNvPr id="35" name="Title 1"/>
          <p:cNvSpPr txBox="1">
            <a:spLocks/>
          </p:cNvSpPr>
          <p:nvPr/>
        </p:nvSpPr>
        <p:spPr bwMode="auto">
          <a:xfrm>
            <a:off x="3276600" y="3499426"/>
            <a:ext cx="1309255" cy="533400"/>
          </a:xfrm>
          <a:prstGeom prst="rect">
            <a:avLst/>
          </a:prstGeom>
          <a:noFill/>
          <a:ln w="9525">
            <a:noFill/>
            <a:miter lim="800000"/>
            <a:headEnd/>
            <a:tailEnd/>
          </a:ln>
        </p:spPr>
        <p:txBody>
          <a:bodyPr anchor="ctr"/>
          <a:lstStyle/>
          <a:p>
            <a:r>
              <a:rPr lang="en-US" sz="3600" b="1" dirty="0" smtClean="0">
                <a:solidFill>
                  <a:srgbClr val="002060"/>
                </a:solidFill>
              </a:rPr>
              <a:t>28</a:t>
            </a:r>
            <a:endParaRPr lang="en-US" sz="3600" dirty="0">
              <a:solidFill>
                <a:srgbClr val="002060"/>
              </a:solidFill>
            </a:endParaRPr>
          </a:p>
        </p:txBody>
      </p:sp>
      <p:sp>
        <p:nvSpPr>
          <p:cNvPr id="36" name="Title 1"/>
          <p:cNvSpPr txBox="1">
            <a:spLocks/>
          </p:cNvSpPr>
          <p:nvPr/>
        </p:nvSpPr>
        <p:spPr bwMode="auto">
          <a:xfrm>
            <a:off x="3332798" y="3200400"/>
            <a:ext cx="2088572" cy="436418"/>
          </a:xfrm>
          <a:prstGeom prst="rect">
            <a:avLst/>
          </a:prstGeom>
          <a:noFill/>
          <a:ln w="9525">
            <a:noFill/>
            <a:miter lim="800000"/>
            <a:headEnd/>
            <a:tailEnd/>
          </a:ln>
        </p:spPr>
        <p:txBody>
          <a:bodyPr anchor="ctr"/>
          <a:lstStyle/>
          <a:p>
            <a:r>
              <a:rPr lang="en-US" b="1" dirty="0" smtClean="0">
                <a:solidFill>
                  <a:prstClr val="black"/>
                </a:solidFill>
              </a:rPr>
              <a:t>WNY is home to</a:t>
            </a:r>
            <a:endParaRPr lang="en-US" dirty="0">
              <a:solidFill>
                <a:prstClr val="black"/>
              </a:solidFill>
            </a:endParaRPr>
          </a:p>
        </p:txBody>
      </p:sp>
      <p:sp>
        <p:nvSpPr>
          <p:cNvPr id="37" name="Title 1"/>
          <p:cNvSpPr txBox="1">
            <a:spLocks/>
          </p:cNvSpPr>
          <p:nvPr/>
        </p:nvSpPr>
        <p:spPr bwMode="auto">
          <a:xfrm>
            <a:off x="4419600" y="4018974"/>
            <a:ext cx="2088572" cy="457200"/>
          </a:xfrm>
          <a:prstGeom prst="rect">
            <a:avLst/>
          </a:prstGeom>
          <a:noFill/>
          <a:ln w="9525">
            <a:noFill/>
            <a:miter lim="800000"/>
            <a:headEnd/>
            <a:tailEnd/>
          </a:ln>
        </p:spPr>
        <p:txBody>
          <a:bodyPr anchor="ctr"/>
          <a:lstStyle/>
          <a:p>
            <a:r>
              <a:rPr lang="en-US" sz="2400" b="1" dirty="0" smtClean="0">
                <a:solidFill>
                  <a:srgbClr val="002060"/>
                </a:solidFill>
              </a:rPr>
              <a:t>Doctors</a:t>
            </a:r>
            <a:endParaRPr lang="en-US" sz="2400" dirty="0">
              <a:solidFill>
                <a:srgbClr val="002060"/>
              </a:solidFill>
            </a:endParaRPr>
          </a:p>
        </p:txBody>
      </p:sp>
      <p:sp>
        <p:nvSpPr>
          <p:cNvPr id="38" name="Title 1"/>
          <p:cNvSpPr txBox="1">
            <a:spLocks/>
          </p:cNvSpPr>
          <p:nvPr/>
        </p:nvSpPr>
        <p:spPr bwMode="auto">
          <a:xfrm>
            <a:off x="3276600" y="3962400"/>
            <a:ext cx="1752600" cy="527626"/>
          </a:xfrm>
          <a:prstGeom prst="rect">
            <a:avLst/>
          </a:prstGeom>
          <a:noFill/>
          <a:ln w="9525">
            <a:noFill/>
            <a:miter lim="800000"/>
            <a:headEnd/>
            <a:tailEnd/>
          </a:ln>
        </p:spPr>
        <p:txBody>
          <a:bodyPr anchor="ctr"/>
          <a:lstStyle/>
          <a:p>
            <a:r>
              <a:rPr lang="en-US" sz="3600" b="1" dirty="0" smtClean="0">
                <a:solidFill>
                  <a:srgbClr val="002060"/>
                </a:solidFill>
              </a:rPr>
              <a:t>3,600</a:t>
            </a:r>
            <a:endParaRPr lang="en-US" sz="3600" dirty="0">
              <a:solidFill>
                <a:srgbClr val="002060"/>
              </a:solidFill>
            </a:endParaRPr>
          </a:p>
        </p:txBody>
      </p:sp>
      <p:sp>
        <p:nvSpPr>
          <p:cNvPr id="39" name="Title 1"/>
          <p:cNvSpPr txBox="1">
            <a:spLocks/>
          </p:cNvSpPr>
          <p:nvPr/>
        </p:nvSpPr>
        <p:spPr bwMode="auto">
          <a:xfrm>
            <a:off x="4617028" y="4481948"/>
            <a:ext cx="2088572" cy="457200"/>
          </a:xfrm>
          <a:prstGeom prst="rect">
            <a:avLst/>
          </a:prstGeom>
          <a:noFill/>
          <a:ln w="9525">
            <a:noFill/>
            <a:miter lim="800000"/>
            <a:headEnd/>
            <a:tailEnd/>
          </a:ln>
        </p:spPr>
        <p:txBody>
          <a:bodyPr anchor="ctr"/>
          <a:lstStyle/>
          <a:p>
            <a:r>
              <a:rPr lang="en-US" sz="2400" b="1" dirty="0" smtClean="0">
                <a:solidFill>
                  <a:srgbClr val="002060"/>
                </a:solidFill>
              </a:rPr>
              <a:t>Nurses</a:t>
            </a:r>
            <a:endParaRPr lang="en-US" sz="2400" dirty="0">
              <a:solidFill>
                <a:srgbClr val="002060"/>
              </a:solidFill>
            </a:endParaRPr>
          </a:p>
        </p:txBody>
      </p:sp>
      <p:sp>
        <p:nvSpPr>
          <p:cNvPr id="40" name="Title 1"/>
          <p:cNvSpPr txBox="1">
            <a:spLocks/>
          </p:cNvSpPr>
          <p:nvPr/>
        </p:nvSpPr>
        <p:spPr bwMode="auto">
          <a:xfrm>
            <a:off x="3276600" y="4425374"/>
            <a:ext cx="1752600" cy="527626"/>
          </a:xfrm>
          <a:prstGeom prst="rect">
            <a:avLst/>
          </a:prstGeom>
          <a:noFill/>
          <a:ln w="9525">
            <a:noFill/>
            <a:miter lim="800000"/>
            <a:headEnd/>
            <a:tailEnd/>
          </a:ln>
        </p:spPr>
        <p:txBody>
          <a:bodyPr anchor="ctr"/>
          <a:lstStyle/>
          <a:p>
            <a:r>
              <a:rPr lang="en-US" sz="3600" b="1" dirty="0" smtClean="0">
                <a:solidFill>
                  <a:srgbClr val="002060"/>
                </a:solidFill>
              </a:rPr>
              <a:t>20,500</a:t>
            </a:r>
            <a:endParaRPr lang="en-US" sz="3600" dirty="0">
              <a:solidFill>
                <a:srgbClr val="002060"/>
              </a:solidFill>
            </a:endParaRPr>
          </a:p>
        </p:txBody>
      </p:sp>
      <p:sp>
        <p:nvSpPr>
          <p:cNvPr id="41" name="Title 1"/>
          <p:cNvSpPr txBox="1">
            <a:spLocks/>
          </p:cNvSpPr>
          <p:nvPr/>
        </p:nvSpPr>
        <p:spPr bwMode="auto">
          <a:xfrm>
            <a:off x="4648200" y="4958771"/>
            <a:ext cx="1288472" cy="527629"/>
          </a:xfrm>
          <a:prstGeom prst="rect">
            <a:avLst/>
          </a:prstGeom>
          <a:noFill/>
          <a:ln w="9525">
            <a:noFill/>
            <a:miter lim="800000"/>
            <a:headEnd/>
            <a:tailEnd/>
          </a:ln>
        </p:spPr>
        <p:txBody>
          <a:bodyPr anchor="ctr"/>
          <a:lstStyle/>
          <a:p>
            <a:pPr>
              <a:lnSpc>
                <a:spcPts val="1700"/>
              </a:lnSpc>
            </a:pPr>
            <a:r>
              <a:rPr lang="en-US" b="1" dirty="0" smtClean="0">
                <a:solidFill>
                  <a:srgbClr val="002060"/>
                </a:solidFill>
              </a:rPr>
              <a:t>Medical Personnel</a:t>
            </a:r>
            <a:endParaRPr lang="en-US" dirty="0">
              <a:solidFill>
                <a:srgbClr val="002060"/>
              </a:solidFill>
            </a:endParaRPr>
          </a:p>
        </p:txBody>
      </p:sp>
      <p:sp>
        <p:nvSpPr>
          <p:cNvPr id="42" name="Title 1"/>
          <p:cNvSpPr txBox="1">
            <a:spLocks/>
          </p:cNvSpPr>
          <p:nvPr/>
        </p:nvSpPr>
        <p:spPr bwMode="auto">
          <a:xfrm>
            <a:off x="3276600" y="4882574"/>
            <a:ext cx="1752600" cy="527626"/>
          </a:xfrm>
          <a:prstGeom prst="rect">
            <a:avLst/>
          </a:prstGeom>
          <a:noFill/>
          <a:ln w="9525">
            <a:noFill/>
            <a:miter lim="800000"/>
            <a:headEnd/>
            <a:tailEnd/>
          </a:ln>
        </p:spPr>
        <p:txBody>
          <a:bodyPr anchor="ctr"/>
          <a:lstStyle/>
          <a:p>
            <a:r>
              <a:rPr lang="en-US" sz="3600" b="1" dirty="0" smtClean="0">
                <a:solidFill>
                  <a:srgbClr val="002060"/>
                </a:solidFill>
              </a:rPr>
              <a:t>16,700</a:t>
            </a:r>
            <a:endParaRPr lang="en-US" sz="3600" dirty="0">
              <a:solidFill>
                <a:srgbClr val="002060"/>
              </a:solidFill>
            </a:endParaRPr>
          </a:p>
        </p:txBody>
      </p:sp>
      <p:sp>
        <p:nvSpPr>
          <p:cNvPr id="43" name="Title 1"/>
          <p:cNvSpPr txBox="1">
            <a:spLocks/>
          </p:cNvSpPr>
          <p:nvPr/>
        </p:nvSpPr>
        <p:spPr bwMode="auto">
          <a:xfrm>
            <a:off x="1143000" y="3810000"/>
            <a:ext cx="2088572" cy="457200"/>
          </a:xfrm>
          <a:prstGeom prst="rect">
            <a:avLst/>
          </a:prstGeom>
          <a:noFill/>
          <a:ln w="9525">
            <a:noFill/>
            <a:miter lim="800000"/>
            <a:headEnd/>
            <a:tailEnd/>
          </a:ln>
        </p:spPr>
        <p:txBody>
          <a:bodyPr anchor="ctr"/>
          <a:lstStyle/>
          <a:p>
            <a:r>
              <a:rPr lang="en-US" sz="2400" b="1" dirty="0" smtClean="0">
                <a:solidFill>
                  <a:srgbClr val="002060"/>
                </a:solidFill>
              </a:rPr>
              <a:t>Life sciences companies</a:t>
            </a:r>
            <a:endParaRPr lang="en-US" sz="2400" dirty="0">
              <a:solidFill>
                <a:srgbClr val="002060"/>
              </a:solidFill>
            </a:endParaRPr>
          </a:p>
        </p:txBody>
      </p:sp>
      <p:sp>
        <p:nvSpPr>
          <p:cNvPr id="44" name="Title 1"/>
          <p:cNvSpPr txBox="1">
            <a:spLocks/>
          </p:cNvSpPr>
          <p:nvPr/>
        </p:nvSpPr>
        <p:spPr bwMode="auto">
          <a:xfrm>
            <a:off x="6019800" y="3027418"/>
            <a:ext cx="1839970" cy="767774"/>
          </a:xfrm>
          <a:prstGeom prst="rect">
            <a:avLst/>
          </a:prstGeom>
          <a:noFill/>
          <a:ln w="9525">
            <a:noFill/>
            <a:miter lim="800000"/>
            <a:headEnd/>
            <a:tailEnd/>
          </a:ln>
        </p:spPr>
        <p:txBody>
          <a:bodyPr anchor="ctr"/>
          <a:lstStyle/>
          <a:p>
            <a:r>
              <a:rPr lang="en-US" sz="3600" b="1" dirty="0" smtClean="0">
                <a:solidFill>
                  <a:srgbClr val="002060"/>
                </a:solidFill>
              </a:rPr>
              <a:t>BNMC</a:t>
            </a:r>
            <a:endParaRPr lang="en-US" sz="3600" dirty="0">
              <a:solidFill>
                <a:srgbClr val="002060"/>
              </a:solidFill>
            </a:endParaRPr>
          </a:p>
        </p:txBody>
      </p:sp>
      <p:sp>
        <p:nvSpPr>
          <p:cNvPr id="45" name="Title 1"/>
          <p:cNvSpPr txBox="1">
            <a:spLocks/>
          </p:cNvSpPr>
          <p:nvPr/>
        </p:nvSpPr>
        <p:spPr bwMode="auto">
          <a:xfrm>
            <a:off x="6019800" y="3270829"/>
            <a:ext cx="2057400" cy="1910771"/>
          </a:xfrm>
          <a:prstGeom prst="rect">
            <a:avLst/>
          </a:prstGeom>
          <a:noFill/>
          <a:ln w="9525">
            <a:noFill/>
            <a:miter lim="800000"/>
            <a:headEnd/>
            <a:tailEnd/>
          </a:ln>
        </p:spPr>
        <p:txBody>
          <a:bodyPr anchor="ctr"/>
          <a:lstStyle/>
          <a:p>
            <a:r>
              <a:rPr lang="en-US" b="1" dirty="0">
                <a:solidFill>
                  <a:prstClr val="black"/>
                </a:solidFill>
              </a:rPr>
              <a:t>M</a:t>
            </a:r>
            <a:r>
              <a:rPr lang="en-US" b="1" dirty="0" smtClean="0">
                <a:solidFill>
                  <a:prstClr val="black"/>
                </a:solidFill>
              </a:rPr>
              <a:t>any of the region’s leading life science orgs collocated here</a:t>
            </a:r>
            <a:endParaRPr lang="en-US" dirty="0">
              <a:solidFill>
                <a:prstClr val="black"/>
              </a:solidFill>
            </a:endParaRPr>
          </a:p>
        </p:txBody>
      </p:sp>
      <p:cxnSp>
        <p:nvCxnSpPr>
          <p:cNvPr id="46" name="Straight Arrow Connector 45"/>
          <p:cNvCxnSpPr/>
          <p:nvPr/>
        </p:nvCxnSpPr>
        <p:spPr>
          <a:xfrm flipV="1">
            <a:off x="3048000" y="3339184"/>
            <a:ext cx="0" cy="2144859"/>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867400" y="3265341"/>
            <a:ext cx="0" cy="2144859"/>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bwMode="auto">
          <a:xfrm>
            <a:off x="7432964" y="4876800"/>
            <a:ext cx="1288472" cy="527629"/>
          </a:xfrm>
          <a:prstGeom prst="rect">
            <a:avLst/>
          </a:prstGeom>
          <a:noFill/>
          <a:ln w="9525">
            <a:noFill/>
            <a:miter lim="800000"/>
            <a:headEnd/>
            <a:tailEnd/>
          </a:ln>
        </p:spPr>
        <p:txBody>
          <a:bodyPr anchor="ctr"/>
          <a:lstStyle/>
          <a:p>
            <a:pPr>
              <a:lnSpc>
                <a:spcPts val="1700"/>
              </a:lnSpc>
            </a:pPr>
            <a:r>
              <a:rPr lang="en-US" b="1" dirty="0" smtClean="0">
                <a:solidFill>
                  <a:srgbClr val="002060"/>
                </a:solidFill>
              </a:rPr>
              <a:t>Full-Time</a:t>
            </a:r>
          </a:p>
          <a:p>
            <a:pPr>
              <a:lnSpc>
                <a:spcPts val="1700"/>
              </a:lnSpc>
            </a:pPr>
            <a:r>
              <a:rPr lang="en-US" b="1" dirty="0" smtClean="0">
                <a:solidFill>
                  <a:srgbClr val="002060"/>
                </a:solidFill>
              </a:rPr>
              <a:t>Employees</a:t>
            </a:r>
            <a:endParaRPr lang="en-US" dirty="0">
              <a:solidFill>
                <a:srgbClr val="002060"/>
              </a:solidFill>
            </a:endParaRPr>
          </a:p>
        </p:txBody>
      </p:sp>
      <p:sp>
        <p:nvSpPr>
          <p:cNvPr id="49" name="Title 1"/>
          <p:cNvSpPr txBox="1">
            <a:spLocks/>
          </p:cNvSpPr>
          <p:nvPr/>
        </p:nvSpPr>
        <p:spPr bwMode="auto">
          <a:xfrm>
            <a:off x="6019800" y="4882574"/>
            <a:ext cx="1752600" cy="527626"/>
          </a:xfrm>
          <a:prstGeom prst="rect">
            <a:avLst/>
          </a:prstGeom>
          <a:noFill/>
          <a:ln w="9525">
            <a:noFill/>
            <a:miter lim="800000"/>
            <a:headEnd/>
            <a:tailEnd/>
          </a:ln>
        </p:spPr>
        <p:txBody>
          <a:bodyPr anchor="ctr"/>
          <a:lstStyle/>
          <a:p>
            <a:r>
              <a:rPr lang="en-US" sz="3600" b="1" dirty="0" smtClean="0">
                <a:solidFill>
                  <a:srgbClr val="002060"/>
                </a:solidFill>
              </a:rPr>
              <a:t>12,000</a:t>
            </a:r>
            <a:endParaRPr lang="en-US" sz="3600" dirty="0">
              <a:solidFill>
                <a:srgbClr val="002060"/>
              </a:solidFill>
            </a:endParaRPr>
          </a:p>
        </p:txBody>
      </p:sp>
    </p:spTree>
    <p:extLst>
      <p:ext uri="{BB962C8B-B14F-4D97-AF65-F5344CB8AC3E}">
        <p14:creationId xmlns:p14="http://schemas.microsoft.com/office/powerpoint/2010/main" xmlns="" val="2899173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267"/>
            <a:ext cx="9144000" cy="6829425"/>
          </a:xfrm>
          <a:prstGeom prst="rect">
            <a:avLst/>
          </a:prstGeom>
        </p:spPr>
      </p:pic>
    </p:spTree>
    <p:extLst>
      <p:ext uri="{BB962C8B-B14F-4D97-AF65-F5344CB8AC3E}">
        <p14:creationId xmlns:p14="http://schemas.microsoft.com/office/powerpoint/2010/main" xmlns="" val="3042733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685800" y="3327400"/>
            <a:ext cx="4572000" cy="914400"/>
          </a:xfrm>
          <a:prstGeom prst="rect">
            <a:avLst/>
          </a:prstGeom>
          <a:noFill/>
          <a:ln w="9525">
            <a:noFill/>
            <a:miter lim="800000"/>
            <a:headEnd/>
            <a:tailEnd/>
          </a:ln>
        </p:spPr>
        <p:txBody>
          <a:bodyPr anchor="ctr"/>
          <a:lstStyle/>
          <a:p>
            <a:pPr fontAlgn="base">
              <a:lnSpc>
                <a:spcPts val="2200"/>
              </a:lnSpc>
              <a:spcBef>
                <a:spcPct val="0"/>
              </a:spcBef>
              <a:spcAft>
                <a:spcPct val="0"/>
              </a:spcAft>
            </a:pPr>
            <a:endParaRPr lang="en-US" sz="2200" b="1"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1" y="9236"/>
            <a:ext cx="6772966" cy="1243829"/>
          </a:xfrm>
          <a:prstGeom prst="rect">
            <a:avLst/>
          </a:prstGeom>
        </p:spPr>
      </p:pic>
      <p:sp>
        <p:nvSpPr>
          <p:cNvPr id="10" name="Rectangle 9"/>
          <p:cNvSpPr/>
          <p:nvPr/>
        </p:nvSpPr>
        <p:spPr>
          <a:xfrm>
            <a:off x="-12951" y="1257300"/>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1" name="Title 1"/>
          <p:cNvSpPr txBox="1">
            <a:spLocks/>
          </p:cNvSpPr>
          <p:nvPr/>
        </p:nvSpPr>
        <p:spPr>
          <a:xfrm>
            <a:off x="444251" y="9906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
        <p:nvSpPr>
          <p:cNvPr id="8" name="Title 1"/>
          <p:cNvSpPr txBox="1">
            <a:spLocks/>
          </p:cNvSpPr>
          <p:nvPr/>
        </p:nvSpPr>
        <p:spPr bwMode="auto">
          <a:xfrm>
            <a:off x="253748" y="2641600"/>
            <a:ext cx="2413252" cy="37592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solidFill>
                  <a:srgbClr val="000000"/>
                </a:solidFill>
              </a:rPr>
              <a:t>Jacobs Institute Center </a:t>
            </a:r>
            <a:r>
              <a:rPr lang="en-US" sz="2200" b="1" dirty="0">
                <a:solidFill>
                  <a:srgbClr val="000000"/>
                </a:solidFill>
              </a:rPr>
              <a:t>for Innovation in </a:t>
            </a:r>
            <a:r>
              <a:rPr lang="en-US" sz="2200" b="1" dirty="0" smtClean="0">
                <a:solidFill>
                  <a:srgbClr val="000000"/>
                </a:solidFill>
              </a:rPr>
              <a:t>Medicine</a:t>
            </a:r>
          </a:p>
          <a:p>
            <a:pPr fontAlgn="base">
              <a:spcBef>
                <a:spcPct val="0"/>
              </a:spcBef>
              <a:spcAft>
                <a:spcPct val="0"/>
              </a:spcAft>
            </a:pPr>
            <a:r>
              <a:rPr lang="en-US" sz="1400" dirty="0" smtClean="0">
                <a:solidFill>
                  <a:srgbClr val="000000"/>
                </a:solidFill>
              </a:rPr>
              <a:t>Only center for entrepreneurship in the heart of a clinical facility</a:t>
            </a:r>
          </a:p>
          <a:p>
            <a:pPr fontAlgn="base">
              <a:lnSpc>
                <a:spcPts val="2200"/>
              </a:lnSpc>
              <a:spcBef>
                <a:spcPct val="0"/>
              </a:spcBef>
              <a:spcAft>
                <a:spcPct val="0"/>
              </a:spcAft>
            </a:pPr>
            <a:endParaRPr lang="en-US" sz="2200" b="1" dirty="0" smtClean="0">
              <a:solidFill>
                <a:srgbClr val="000000"/>
              </a:solidFill>
            </a:endParaRPr>
          </a:p>
          <a:p>
            <a:pPr fontAlgn="base">
              <a:lnSpc>
                <a:spcPts val="2200"/>
              </a:lnSpc>
              <a:spcBef>
                <a:spcPct val="0"/>
              </a:spcBef>
              <a:spcAft>
                <a:spcPct val="0"/>
              </a:spcAft>
            </a:pPr>
            <a:r>
              <a:rPr lang="en-US" sz="2200" b="1" dirty="0" smtClean="0">
                <a:solidFill>
                  <a:srgbClr val="000000"/>
                </a:solidFill>
              </a:rPr>
              <a:t>WNY Genomics &amp; Health Consortium at Roswell Park</a:t>
            </a:r>
          </a:p>
          <a:p>
            <a:pPr fontAlgn="base">
              <a:spcBef>
                <a:spcPct val="0"/>
              </a:spcBef>
              <a:spcAft>
                <a:spcPct val="0"/>
              </a:spcAft>
            </a:pPr>
            <a:r>
              <a:rPr lang="en-US" sz="1400" dirty="0" smtClean="0">
                <a:solidFill>
                  <a:srgbClr val="000000"/>
                </a:solidFill>
              </a:rPr>
              <a:t>Will create 32 new jobs</a:t>
            </a:r>
          </a:p>
          <a:p>
            <a:pPr fontAlgn="base">
              <a:spcBef>
                <a:spcPct val="0"/>
              </a:spcBef>
              <a:spcAft>
                <a:spcPct val="0"/>
              </a:spcAft>
            </a:pPr>
            <a:endParaRPr lang="en-US" sz="1400" dirty="0">
              <a:solidFill>
                <a:srgbClr val="000000"/>
              </a:solidFill>
            </a:endParaRPr>
          </a:p>
          <a:p>
            <a:pPr fontAlgn="base">
              <a:spcBef>
                <a:spcPct val="0"/>
              </a:spcBef>
              <a:spcAft>
                <a:spcPct val="0"/>
              </a:spcAft>
            </a:pPr>
            <a:r>
              <a:rPr lang="en-US" sz="1400" dirty="0" smtClean="0">
                <a:solidFill>
                  <a:srgbClr val="000000"/>
                </a:solidFill>
              </a:rPr>
              <a:t>Will establish infrastructure  for robust approach to personalized medicine</a:t>
            </a:r>
          </a:p>
          <a:p>
            <a:pPr fontAlgn="base">
              <a:lnSpc>
                <a:spcPts val="2200"/>
              </a:lnSpc>
              <a:spcBef>
                <a:spcPct val="0"/>
              </a:spcBef>
              <a:spcAft>
                <a:spcPct val="0"/>
              </a:spcAft>
            </a:pPr>
            <a:endParaRPr lang="en-US" sz="2200" b="1" dirty="0" smtClean="0">
              <a:solidFill>
                <a:srgbClr val="000000"/>
              </a:solidFill>
            </a:endParaRPr>
          </a:p>
          <a:p>
            <a:pPr fontAlgn="base">
              <a:lnSpc>
                <a:spcPts val="2200"/>
              </a:lnSpc>
              <a:spcBef>
                <a:spcPct val="0"/>
              </a:spcBef>
              <a:spcAft>
                <a:spcPct val="0"/>
              </a:spcAft>
            </a:pPr>
            <a:endParaRPr lang="en-US" sz="2200" b="1" dirty="0">
              <a:solidFill>
                <a:srgbClr val="000000"/>
              </a:solidFill>
            </a:endParaRPr>
          </a:p>
        </p:txBody>
      </p:sp>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609600"/>
            <a:ext cx="7924800" cy="533400"/>
          </a:xfrm>
        </p:spPr>
        <p:txBody>
          <a:bodyPr>
            <a:normAutofit fontScale="90000"/>
          </a:bodyPr>
          <a:lstStyle/>
          <a:p>
            <a:pPr algn="l"/>
            <a:r>
              <a:rPr lang="en-US" sz="3200" b="1" dirty="0" smtClean="0">
                <a:solidFill>
                  <a:srgbClr val="1D76A3"/>
                </a:solidFill>
              </a:rPr>
              <a:t>2011-12 Projects</a:t>
            </a:r>
            <a:endParaRPr lang="en-US" sz="3200" b="1" dirty="0">
              <a:solidFill>
                <a:srgbClr val="1D76A3"/>
              </a:solidFill>
            </a:endParaRPr>
          </a:p>
        </p:txBody>
      </p:sp>
      <p:sp>
        <p:nvSpPr>
          <p:cNvPr id="17" name="Rectangle 16"/>
          <p:cNvSpPr/>
          <p:nvPr/>
        </p:nvSpPr>
        <p:spPr>
          <a:xfrm>
            <a:off x="1279324" y="983159"/>
            <a:ext cx="4511876" cy="769441"/>
          </a:xfrm>
          <a:prstGeom prst="rect">
            <a:avLst/>
          </a:prstGeom>
        </p:spPr>
        <p:txBody>
          <a:bodyPr wrap="none">
            <a:spAutoFit/>
          </a:bodyPr>
          <a:lstStyle/>
          <a:p>
            <a:r>
              <a:rPr lang="en-US" sz="4400" b="1" dirty="0" smtClean="0">
                <a:solidFill>
                  <a:srgbClr val="1D76A3"/>
                </a:solidFill>
              </a:rPr>
              <a:t>Project Dashboard</a:t>
            </a:r>
            <a:endParaRPr lang="en-US" sz="4400" b="1" dirty="0">
              <a:solidFill>
                <a:srgbClr val="1D76A3"/>
              </a:solidFill>
            </a:endParaRPr>
          </a:p>
        </p:txBody>
      </p:sp>
      <p:sp>
        <p:nvSpPr>
          <p:cNvPr id="5" name="Title 1"/>
          <p:cNvSpPr txBox="1">
            <a:spLocks/>
          </p:cNvSpPr>
          <p:nvPr/>
        </p:nvSpPr>
        <p:spPr bwMode="auto">
          <a:xfrm>
            <a:off x="914400" y="2488211"/>
            <a:ext cx="2938116" cy="843252"/>
          </a:xfrm>
          <a:prstGeom prst="rect">
            <a:avLst/>
          </a:prstGeom>
          <a:noFill/>
          <a:ln w="9525">
            <a:noFill/>
            <a:miter lim="800000"/>
            <a:headEnd/>
            <a:tailEnd/>
          </a:ln>
        </p:spPr>
        <p:txBody>
          <a:bodyPr anchor="ctr"/>
          <a:lstStyle/>
          <a:p>
            <a:r>
              <a:rPr lang="en-US" sz="6000" b="1" dirty="0" smtClean="0">
                <a:solidFill>
                  <a:srgbClr val="002060"/>
                </a:solidFill>
              </a:rPr>
              <a:t>96</a:t>
            </a:r>
            <a:endParaRPr lang="en-US" sz="6000" dirty="0">
              <a:solidFill>
                <a:srgbClr val="002060"/>
              </a:solidFill>
            </a:endParaRPr>
          </a:p>
        </p:txBody>
      </p:sp>
      <p:sp>
        <p:nvSpPr>
          <p:cNvPr id="6" name="Title 1"/>
          <p:cNvSpPr txBox="1">
            <a:spLocks/>
          </p:cNvSpPr>
          <p:nvPr/>
        </p:nvSpPr>
        <p:spPr>
          <a:xfrm>
            <a:off x="1776066" y="2697760"/>
            <a:ext cx="200764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dirty="0" smtClean="0">
                <a:solidFill>
                  <a:srgbClr val="002060"/>
                </a:solidFill>
              </a:rPr>
              <a:t>Projects</a:t>
            </a:r>
            <a:endParaRPr lang="en-US" sz="3600" b="1" dirty="0">
              <a:solidFill>
                <a:srgbClr val="002060"/>
              </a:solidFill>
            </a:endParaRPr>
          </a:p>
        </p:txBody>
      </p:sp>
      <p:sp>
        <p:nvSpPr>
          <p:cNvPr id="8" name="Title 1"/>
          <p:cNvSpPr txBox="1">
            <a:spLocks/>
          </p:cNvSpPr>
          <p:nvPr/>
        </p:nvSpPr>
        <p:spPr bwMode="auto">
          <a:xfrm>
            <a:off x="968001" y="3637970"/>
            <a:ext cx="2938116" cy="843252"/>
          </a:xfrm>
          <a:prstGeom prst="rect">
            <a:avLst/>
          </a:prstGeom>
          <a:noFill/>
          <a:ln w="9525">
            <a:noFill/>
            <a:miter lim="800000"/>
            <a:headEnd/>
            <a:tailEnd/>
          </a:ln>
        </p:spPr>
        <p:txBody>
          <a:bodyPr anchor="ctr"/>
          <a:lstStyle/>
          <a:p>
            <a:r>
              <a:rPr lang="en-US" sz="6000" b="1" dirty="0" smtClean="0">
                <a:solidFill>
                  <a:srgbClr val="002060"/>
                </a:solidFill>
              </a:rPr>
              <a:t>$100.3</a:t>
            </a:r>
            <a:endParaRPr lang="en-US" sz="6000" dirty="0">
              <a:solidFill>
                <a:srgbClr val="002060"/>
              </a:solidFill>
            </a:endParaRPr>
          </a:p>
        </p:txBody>
      </p:sp>
      <p:sp>
        <p:nvSpPr>
          <p:cNvPr id="9" name="Title 1"/>
          <p:cNvSpPr txBox="1">
            <a:spLocks/>
          </p:cNvSpPr>
          <p:nvPr/>
        </p:nvSpPr>
        <p:spPr>
          <a:xfrm>
            <a:off x="1294799" y="3026664"/>
            <a:ext cx="3810600" cy="859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dirty="0" smtClean="0">
                <a:solidFill>
                  <a:srgbClr val="1D76A3"/>
                </a:solidFill>
              </a:rPr>
              <a:t>received</a:t>
            </a:r>
            <a:endParaRPr lang="en-US" sz="3600" b="1" dirty="0">
              <a:solidFill>
                <a:srgbClr val="1D76A3"/>
              </a:solidFill>
            </a:endParaRPr>
          </a:p>
        </p:txBody>
      </p:sp>
      <p:sp>
        <p:nvSpPr>
          <p:cNvPr id="12" name="Title 1"/>
          <p:cNvSpPr txBox="1">
            <a:spLocks/>
          </p:cNvSpPr>
          <p:nvPr/>
        </p:nvSpPr>
        <p:spPr>
          <a:xfrm>
            <a:off x="1052887" y="4370815"/>
            <a:ext cx="2209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5400" b="1" dirty="0" smtClean="0">
                <a:solidFill>
                  <a:srgbClr val="002060"/>
                </a:solidFill>
              </a:rPr>
              <a:t>Million </a:t>
            </a:r>
            <a:endParaRPr lang="en-US" sz="5400" b="1" dirty="0">
              <a:solidFill>
                <a:srgbClr val="00206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0" y="1964096"/>
            <a:ext cx="565776" cy="3960044"/>
          </a:xfrm>
          <a:prstGeom prst="rect">
            <a:avLst/>
          </a:prstGeom>
        </p:spPr>
      </p:pic>
      <p:sp>
        <p:nvSpPr>
          <p:cNvPr id="19" name="Rectangle 18"/>
          <p:cNvSpPr/>
          <p:nvPr/>
        </p:nvSpPr>
        <p:spPr>
          <a:xfrm>
            <a:off x="3810607" y="1964096"/>
            <a:ext cx="45719" cy="419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bwMode="auto">
          <a:xfrm>
            <a:off x="5267324" y="3335835"/>
            <a:ext cx="2124075" cy="1034980"/>
          </a:xfrm>
          <a:prstGeom prst="rect">
            <a:avLst/>
          </a:prstGeom>
          <a:noFill/>
          <a:ln w="9525">
            <a:noFill/>
            <a:miter lim="800000"/>
            <a:headEnd/>
            <a:tailEnd/>
          </a:ln>
        </p:spPr>
        <p:txBody>
          <a:bodyPr anchor="ctr"/>
          <a:lstStyle/>
          <a:p>
            <a:r>
              <a:rPr lang="en-US" sz="8000" b="1" dirty="0" smtClean="0">
                <a:solidFill>
                  <a:srgbClr val="002060"/>
                </a:solidFill>
              </a:rPr>
              <a:t>93%</a:t>
            </a:r>
            <a:endParaRPr lang="en-US" sz="8000" dirty="0">
              <a:solidFill>
                <a:srgbClr val="002060"/>
              </a:solidFill>
            </a:endParaRPr>
          </a:p>
        </p:txBody>
      </p:sp>
      <p:sp>
        <p:nvSpPr>
          <p:cNvPr id="21" name="Title 1"/>
          <p:cNvSpPr txBox="1">
            <a:spLocks/>
          </p:cNvSpPr>
          <p:nvPr/>
        </p:nvSpPr>
        <p:spPr>
          <a:xfrm>
            <a:off x="7239000" y="3624725"/>
            <a:ext cx="200764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000"/>
              </a:lnSpc>
            </a:pPr>
            <a:r>
              <a:rPr lang="en-US" sz="2400" b="1" dirty="0" smtClean="0">
                <a:solidFill>
                  <a:srgbClr val="002060"/>
                </a:solidFill>
              </a:rPr>
              <a:t>Projects moving forward</a:t>
            </a:r>
            <a:endParaRPr lang="en-US" sz="2400" b="1" dirty="0">
              <a:solidFill>
                <a:srgbClr val="002060"/>
              </a:solidFill>
            </a:endParaRPr>
          </a:p>
        </p:txBody>
      </p:sp>
      <p:sp>
        <p:nvSpPr>
          <p:cNvPr id="22" name="Title 1"/>
          <p:cNvSpPr txBox="1">
            <a:spLocks/>
          </p:cNvSpPr>
          <p:nvPr/>
        </p:nvSpPr>
        <p:spPr bwMode="auto">
          <a:xfrm>
            <a:off x="5257801" y="5422560"/>
            <a:ext cx="1828800" cy="288890"/>
          </a:xfrm>
          <a:prstGeom prst="rect">
            <a:avLst/>
          </a:prstGeom>
          <a:noFill/>
          <a:ln w="9525">
            <a:noFill/>
            <a:miter lim="800000"/>
            <a:headEnd/>
            <a:tailEnd/>
          </a:ln>
        </p:spPr>
        <p:txBody>
          <a:bodyPr anchor="ctr"/>
          <a:lstStyle/>
          <a:p>
            <a:r>
              <a:rPr lang="en-US" sz="2800" b="1" dirty="0" smtClean="0">
                <a:solidFill>
                  <a:srgbClr val="615A98"/>
                </a:solidFill>
              </a:rPr>
              <a:t>1%</a:t>
            </a:r>
            <a:endParaRPr lang="en-US" sz="2800" dirty="0">
              <a:solidFill>
                <a:srgbClr val="615A98"/>
              </a:solidFill>
            </a:endParaRPr>
          </a:p>
        </p:txBody>
      </p:sp>
      <p:sp>
        <p:nvSpPr>
          <p:cNvPr id="23" name="Title 1"/>
          <p:cNvSpPr txBox="1">
            <a:spLocks/>
          </p:cNvSpPr>
          <p:nvPr/>
        </p:nvSpPr>
        <p:spPr>
          <a:xfrm>
            <a:off x="5850484" y="5474040"/>
            <a:ext cx="3141116" cy="164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000"/>
              </a:lnSpc>
            </a:pPr>
            <a:r>
              <a:rPr lang="en-US" sz="1800" b="1" dirty="0" smtClean="0">
                <a:solidFill>
                  <a:srgbClr val="615A98"/>
                </a:solidFill>
              </a:rPr>
              <a:t>Projects delayed or on hold</a:t>
            </a:r>
            <a:endParaRPr lang="en-US" sz="1800" b="1" dirty="0">
              <a:solidFill>
                <a:srgbClr val="615A98"/>
              </a:solidFill>
            </a:endParaRPr>
          </a:p>
        </p:txBody>
      </p:sp>
      <p:sp>
        <p:nvSpPr>
          <p:cNvPr id="24" name="Title 1"/>
          <p:cNvSpPr txBox="1">
            <a:spLocks/>
          </p:cNvSpPr>
          <p:nvPr/>
        </p:nvSpPr>
        <p:spPr bwMode="auto">
          <a:xfrm>
            <a:off x="5257800" y="5711450"/>
            <a:ext cx="1828800" cy="288890"/>
          </a:xfrm>
          <a:prstGeom prst="rect">
            <a:avLst/>
          </a:prstGeom>
          <a:noFill/>
          <a:ln w="9525">
            <a:noFill/>
            <a:miter lim="800000"/>
            <a:headEnd/>
            <a:tailEnd/>
          </a:ln>
        </p:spPr>
        <p:txBody>
          <a:bodyPr anchor="ctr"/>
          <a:lstStyle/>
          <a:p>
            <a:r>
              <a:rPr lang="en-US" sz="2800" b="1" dirty="0" smtClean="0">
                <a:solidFill>
                  <a:srgbClr val="9891C9"/>
                </a:solidFill>
              </a:rPr>
              <a:t>6%</a:t>
            </a:r>
            <a:endParaRPr lang="en-US" sz="2800" dirty="0">
              <a:solidFill>
                <a:srgbClr val="9891C9"/>
              </a:solidFill>
            </a:endParaRPr>
          </a:p>
        </p:txBody>
      </p:sp>
      <p:sp>
        <p:nvSpPr>
          <p:cNvPr id="25" name="Title 1"/>
          <p:cNvSpPr txBox="1">
            <a:spLocks/>
          </p:cNvSpPr>
          <p:nvPr/>
        </p:nvSpPr>
        <p:spPr>
          <a:xfrm>
            <a:off x="5850483" y="5559050"/>
            <a:ext cx="3293516" cy="613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000"/>
              </a:lnSpc>
            </a:pPr>
            <a:r>
              <a:rPr lang="en-US" sz="1800" b="1" dirty="0" smtClean="0">
                <a:solidFill>
                  <a:srgbClr val="9891C9"/>
                </a:solidFill>
              </a:rPr>
              <a:t>Grantee declined award</a:t>
            </a:r>
            <a:endParaRPr lang="en-US" sz="1800" b="1" dirty="0">
              <a:solidFill>
                <a:srgbClr val="9891C9"/>
              </a:solidFill>
            </a:endParaRPr>
          </a:p>
        </p:txBody>
      </p:sp>
      <p:cxnSp>
        <p:nvCxnSpPr>
          <p:cNvPr id="27" name="Straight Connector 26"/>
          <p:cNvCxnSpPr>
            <a:stCxn id="20" idx="1"/>
          </p:cNvCxnSpPr>
          <p:nvPr/>
        </p:nvCxnSpPr>
        <p:spPr>
          <a:xfrm flipH="1">
            <a:off x="4886398" y="3853325"/>
            <a:ext cx="38092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76800" y="5651160"/>
            <a:ext cx="380926" cy="0"/>
          </a:xfrm>
          <a:prstGeom prst="line">
            <a:avLst/>
          </a:prstGeom>
          <a:ln w="19050">
            <a:solidFill>
              <a:srgbClr val="615A9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876800" y="5867400"/>
            <a:ext cx="380926" cy="0"/>
          </a:xfrm>
          <a:prstGeom prst="line">
            <a:avLst/>
          </a:prstGeom>
          <a:ln w="19050">
            <a:solidFill>
              <a:srgbClr val="9891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1089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09700"/>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1" y="9236"/>
            <a:ext cx="6772966" cy="124382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
        <p:nvSpPr>
          <p:cNvPr id="7" name="Rectangle 6"/>
          <p:cNvSpPr/>
          <p:nvPr/>
        </p:nvSpPr>
        <p:spPr>
          <a:xfrm>
            <a:off x="609601" y="2209801"/>
            <a:ext cx="1981199" cy="3600986"/>
          </a:xfrm>
          <a:prstGeom prst="rect">
            <a:avLst/>
          </a:prstGeom>
        </p:spPr>
        <p:txBody>
          <a:bodyPr wrap="square">
            <a:spAutoFit/>
          </a:bodyPr>
          <a:lstStyle/>
          <a:p>
            <a:r>
              <a:rPr lang="en-US" sz="2200" b="1" dirty="0" smtClean="0"/>
              <a:t>Personalized Medicine </a:t>
            </a:r>
            <a:r>
              <a:rPr lang="en-US" sz="2200" b="1" dirty="0" err="1" smtClean="0"/>
              <a:t>Biorepository</a:t>
            </a:r>
            <a:r>
              <a:rPr lang="en-US" sz="2200" b="1" dirty="0" smtClean="0"/>
              <a:t> </a:t>
            </a:r>
          </a:p>
          <a:p>
            <a:endParaRPr lang="en-US" sz="2200" b="1" dirty="0" smtClean="0"/>
          </a:p>
          <a:p>
            <a:r>
              <a:rPr lang="en-US" sz="1400" dirty="0" smtClean="0"/>
              <a:t>University at Buffalo partnership with Hauptman Woodward and Roswell Park</a:t>
            </a:r>
          </a:p>
          <a:p>
            <a:endParaRPr lang="en-US" sz="1400" dirty="0" smtClean="0"/>
          </a:p>
          <a:p>
            <a:r>
              <a:rPr lang="en-US" sz="1400" dirty="0" smtClean="0"/>
              <a:t>Aligns with other CFA investments on BNMC</a:t>
            </a:r>
          </a:p>
          <a:p>
            <a:endParaRPr lang="en-US" sz="1400" dirty="0" smtClean="0"/>
          </a:p>
          <a:p>
            <a:r>
              <a:rPr lang="en-US" sz="1400" dirty="0" smtClean="0"/>
              <a:t>250 jobs created over 5 years</a:t>
            </a:r>
            <a:endParaRPr lang="en-US" sz="1400" dirty="0"/>
          </a:p>
        </p:txBody>
      </p:sp>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029"/>
            <a:ext cx="9144000" cy="68319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319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27" y="-1"/>
            <a:ext cx="9143998" cy="68319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 y="13029"/>
            <a:ext cx="9143997" cy="683194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28" y="13032"/>
            <a:ext cx="9143997" cy="683193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13029"/>
            <a:ext cx="9143997" cy="683194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 y="-1"/>
            <a:ext cx="9143997" cy="6831939"/>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295401" y="0"/>
            <a:ext cx="6772966" cy="1243828"/>
          </a:xfrm>
          <a:prstGeom prst="rect">
            <a:avLst/>
          </a:prstGeom>
        </p:spPr>
      </p:pic>
    </p:spTree>
    <p:extLst>
      <p:ext uri="{BB962C8B-B14F-4D97-AF65-F5344CB8AC3E}">
        <p14:creationId xmlns:p14="http://schemas.microsoft.com/office/powerpoint/2010/main" xmlns="" val="16865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9000"/>
                            </p:stCondLst>
                            <p:childTnLst>
                              <p:par>
                                <p:cTn id="25" presetID="10" presetClass="entr" presetSubtype="0"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11000"/>
                            </p:stCondLst>
                            <p:childTnLst>
                              <p:par>
                                <p:cTn id="29" presetID="10"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1884" y="1685925"/>
            <a:ext cx="3591207" cy="2743415"/>
          </a:xfrm>
          <a:prstGeom prst="rect">
            <a:avLst/>
          </a:prstGeom>
        </p:spPr>
      </p:pic>
      <p:sp>
        <p:nvSpPr>
          <p:cNvPr id="18" name="Title 1"/>
          <p:cNvSpPr txBox="1">
            <a:spLocks/>
          </p:cNvSpPr>
          <p:nvPr/>
        </p:nvSpPr>
        <p:spPr>
          <a:xfrm>
            <a:off x="1005234" y="1676400"/>
            <a:ext cx="3657600" cy="220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dirty="0">
                <a:solidFill>
                  <a:srgbClr val="002060"/>
                </a:solidFill>
              </a:rPr>
              <a:t>Tourism spending exceeds $2.2 billion </a:t>
            </a:r>
            <a:r>
              <a:rPr lang="en-US" sz="3600" b="1" dirty="0" smtClean="0">
                <a:solidFill>
                  <a:srgbClr val="002060"/>
                </a:solidFill>
              </a:rPr>
              <a:t>annually</a:t>
            </a:r>
            <a:endParaRPr lang="en-US" sz="3600" b="1" dirty="0">
              <a:solidFill>
                <a:srgbClr val="002060"/>
              </a:solidFill>
            </a:endParaRPr>
          </a:p>
        </p:txBody>
      </p:sp>
      <p:sp>
        <p:nvSpPr>
          <p:cNvPr id="19" name="Title 1"/>
          <p:cNvSpPr txBox="1">
            <a:spLocks/>
          </p:cNvSpPr>
          <p:nvPr/>
        </p:nvSpPr>
        <p:spPr>
          <a:xfrm>
            <a:off x="5002011" y="914400"/>
            <a:ext cx="3200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prstClr val="black"/>
                </a:solidFill>
              </a:rPr>
              <a:t>Economic Impact of Visitor Spending in 2009</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401" y="9236"/>
            <a:ext cx="6772966" cy="1243828"/>
          </a:xfrm>
          <a:prstGeom prst="rect">
            <a:avLst/>
          </a:prstGeom>
        </p:spPr>
      </p:pic>
      <p:sp>
        <p:nvSpPr>
          <p:cNvPr id="7" name="Title 1"/>
          <p:cNvSpPr txBox="1">
            <a:spLocks/>
          </p:cNvSpPr>
          <p:nvPr/>
        </p:nvSpPr>
        <p:spPr bwMode="auto">
          <a:xfrm>
            <a:off x="6430837" y="5421315"/>
            <a:ext cx="1939377" cy="479714"/>
          </a:xfrm>
          <a:prstGeom prst="rect">
            <a:avLst/>
          </a:prstGeom>
          <a:noFill/>
          <a:ln w="9525">
            <a:noFill/>
            <a:miter lim="800000"/>
            <a:headEnd/>
            <a:tailEnd/>
          </a:ln>
        </p:spPr>
        <p:txBody>
          <a:bodyPr anchor="ctr"/>
          <a:lstStyle/>
          <a:p>
            <a:pPr algn="r"/>
            <a:r>
              <a:rPr lang="en-US" sz="2400" b="1" dirty="0" smtClean="0">
                <a:solidFill>
                  <a:srgbClr val="002060"/>
                </a:solidFill>
              </a:rPr>
              <a:t>in 2011</a:t>
            </a:r>
            <a:endParaRPr lang="en-US" sz="2400" dirty="0">
              <a:solidFill>
                <a:srgbClr val="002060"/>
              </a:solidFill>
            </a:endParaRPr>
          </a:p>
        </p:txBody>
      </p:sp>
      <p:sp>
        <p:nvSpPr>
          <p:cNvPr id="8" name="Title 1"/>
          <p:cNvSpPr txBox="1">
            <a:spLocks/>
          </p:cNvSpPr>
          <p:nvPr/>
        </p:nvSpPr>
        <p:spPr bwMode="auto">
          <a:xfrm>
            <a:off x="4681884" y="4724401"/>
            <a:ext cx="2938116" cy="843252"/>
          </a:xfrm>
          <a:prstGeom prst="rect">
            <a:avLst/>
          </a:prstGeom>
          <a:noFill/>
          <a:ln w="9525">
            <a:noFill/>
            <a:miter lim="800000"/>
            <a:headEnd/>
            <a:tailEnd/>
          </a:ln>
        </p:spPr>
        <p:txBody>
          <a:bodyPr anchor="ctr"/>
          <a:lstStyle/>
          <a:p>
            <a:r>
              <a:rPr lang="en-US" sz="6000" b="1" dirty="0" smtClean="0">
                <a:solidFill>
                  <a:srgbClr val="002060"/>
                </a:solidFill>
              </a:rPr>
              <a:t>25,000</a:t>
            </a:r>
            <a:endParaRPr lang="en-US" sz="6000" dirty="0">
              <a:solidFill>
                <a:srgbClr val="002060"/>
              </a:solidFill>
            </a:endParaRPr>
          </a:p>
        </p:txBody>
      </p:sp>
      <p:sp>
        <p:nvSpPr>
          <p:cNvPr id="9" name="Title 1"/>
          <p:cNvSpPr txBox="1">
            <a:spLocks/>
          </p:cNvSpPr>
          <p:nvPr/>
        </p:nvSpPr>
        <p:spPr>
          <a:xfrm>
            <a:off x="986184" y="4572000"/>
            <a:ext cx="5486887"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dirty="0" smtClean="0">
                <a:solidFill>
                  <a:srgbClr val="002060"/>
                </a:solidFill>
              </a:rPr>
              <a:t>In WNY, </a:t>
            </a:r>
          </a:p>
          <a:p>
            <a:pPr algn="l">
              <a:lnSpc>
                <a:spcPts val="3800"/>
              </a:lnSpc>
            </a:pPr>
            <a:r>
              <a:rPr lang="en-US" sz="3600" b="1" dirty="0" smtClean="0">
                <a:solidFill>
                  <a:srgbClr val="002060"/>
                </a:solidFill>
              </a:rPr>
              <a:t>Tourism employed</a:t>
            </a:r>
            <a:endParaRPr lang="en-US" sz="3600" b="1" dirty="0">
              <a:solidFill>
                <a:srgbClr val="002060"/>
              </a:solidFill>
            </a:endParaRPr>
          </a:p>
        </p:txBody>
      </p:sp>
      <p:sp>
        <p:nvSpPr>
          <p:cNvPr id="10" name="Title 1"/>
          <p:cNvSpPr txBox="1">
            <a:spLocks/>
          </p:cNvSpPr>
          <p:nvPr/>
        </p:nvSpPr>
        <p:spPr>
          <a:xfrm>
            <a:off x="6934200" y="4724401"/>
            <a:ext cx="385572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600" b="1" dirty="0" smtClean="0">
                <a:solidFill>
                  <a:srgbClr val="002060"/>
                </a:solidFill>
              </a:rPr>
              <a:t>people</a:t>
            </a:r>
            <a:endParaRPr lang="en-US" sz="3600" b="1" dirty="0">
              <a:solidFill>
                <a:srgbClr val="002060"/>
              </a:solidFill>
            </a:endParaRPr>
          </a:p>
        </p:txBody>
      </p:sp>
    </p:spTree>
    <p:extLst>
      <p:ext uri="{BB962C8B-B14F-4D97-AF65-F5344CB8AC3E}">
        <p14:creationId xmlns:p14="http://schemas.microsoft.com/office/powerpoint/2010/main" xmlns="" val="4270487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1295400"/>
            <a:ext cx="7322127" cy="762000"/>
          </a:xfrm>
          <a:prstGeom prst="rect">
            <a:avLst/>
          </a:prstGeom>
          <a:noFill/>
          <a:ln w="9525">
            <a:noFill/>
            <a:miter lim="800000"/>
            <a:headEnd/>
            <a:tailEnd/>
          </a:ln>
        </p:spPr>
        <p:txBody>
          <a:bodyPr anchor="ctr"/>
          <a:lstStyle/>
          <a:p>
            <a:r>
              <a:rPr lang="en-US" sz="2400" b="1" dirty="0" smtClean="0">
                <a:solidFill>
                  <a:prstClr val="black"/>
                </a:solidFill>
              </a:rPr>
              <a:t>Niagara Falls Park has strong overall attendance and potential to grow overnight stays</a:t>
            </a:r>
            <a:endParaRPr lang="en-US" sz="2400" dirty="0">
              <a:solidFill>
                <a:prstClr val="black"/>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0250" y="1981200"/>
            <a:ext cx="3790950" cy="4657725"/>
          </a:xfrm>
          <a:prstGeom prst="rect">
            <a:avLst/>
          </a:prstGeom>
        </p:spPr>
      </p:pic>
      <p:sp>
        <p:nvSpPr>
          <p:cNvPr id="35" name="Title 1"/>
          <p:cNvSpPr txBox="1">
            <a:spLocks/>
          </p:cNvSpPr>
          <p:nvPr/>
        </p:nvSpPr>
        <p:spPr bwMode="auto">
          <a:xfrm>
            <a:off x="3429000" y="34290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4.4</a:t>
            </a:r>
            <a:endParaRPr lang="en-US" sz="2000" dirty="0">
              <a:solidFill>
                <a:schemeClr val="tx1">
                  <a:lumMod val="65000"/>
                  <a:lumOff val="35000"/>
                </a:schemeClr>
              </a:solidFill>
            </a:endParaRPr>
          </a:p>
        </p:txBody>
      </p:sp>
      <p:sp>
        <p:nvSpPr>
          <p:cNvPr id="36" name="Title 1"/>
          <p:cNvSpPr txBox="1">
            <a:spLocks/>
          </p:cNvSpPr>
          <p:nvPr/>
        </p:nvSpPr>
        <p:spPr bwMode="auto">
          <a:xfrm>
            <a:off x="2133600" y="2209800"/>
            <a:ext cx="3581400" cy="433674"/>
          </a:xfrm>
          <a:prstGeom prst="rect">
            <a:avLst/>
          </a:prstGeom>
          <a:noFill/>
          <a:ln w="9525">
            <a:noFill/>
            <a:miter lim="800000"/>
            <a:headEnd/>
            <a:tailEnd/>
          </a:ln>
        </p:spPr>
        <p:txBody>
          <a:bodyPr anchor="ctr"/>
          <a:lstStyle/>
          <a:p>
            <a:r>
              <a:rPr lang="en-US" sz="1600" b="1" dirty="0" smtClean="0"/>
              <a:t>Total Annual Visitors (Millions)</a:t>
            </a:r>
            <a:endParaRPr lang="en-US" sz="1600" dirty="0"/>
          </a:p>
        </p:txBody>
      </p:sp>
      <p:sp>
        <p:nvSpPr>
          <p:cNvPr id="37" name="Title 1"/>
          <p:cNvSpPr txBox="1">
            <a:spLocks/>
          </p:cNvSpPr>
          <p:nvPr/>
        </p:nvSpPr>
        <p:spPr bwMode="auto">
          <a:xfrm>
            <a:off x="457200" y="342900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Grand Canyon NP</a:t>
            </a:r>
            <a:endParaRPr lang="en-US" sz="1600" dirty="0">
              <a:solidFill>
                <a:schemeClr val="tx1">
                  <a:lumMod val="65000"/>
                  <a:lumOff val="35000"/>
                </a:schemeClr>
              </a:solidFill>
            </a:endParaRPr>
          </a:p>
        </p:txBody>
      </p:sp>
      <p:sp>
        <p:nvSpPr>
          <p:cNvPr id="38" name="Title 1"/>
          <p:cNvSpPr txBox="1">
            <a:spLocks/>
          </p:cNvSpPr>
          <p:nvPr/>
        </p:nvSpPr>
        <p:spPr bwMode="auto">
          <a:xfrm>
            <a:off x="457200" y="2699327"/>
            <a:ext cx="1752600" cy="457200"/>
          </a:xfrm>
          <a:prstGeom prst="rect">
            <a:avLst/>
          </a:prstGeom>
          <a:noFill/>
          <a:ln w="9525">
            <a:noFill/>
            <a:miter lim="800000"/>
            <a:headEnd/>
            <a:tailEnd/>
          </a:ln>
        </p:spPr>
        <p:txBody>
          <a:bodyPr anchor="ctr"/>
          <a:lstStyle/>
          <a:p>
            <a:pPr algn="r"/>
            <a:r>
              <a:rPr lang="en-US" b="1" dirty="0" smtClean="0">
                <a:solidFill>
                  <a:srgbClr val="002060"/>
                </a:solidFill>
              </a:rPr>
              <a:t>Buffalo Niagara</a:t>
            </a:r>
            <a:endParaRPr lang="en-US" dirty="0">
              <a:solidFill>
                <a:srgbClr val="002060"/>
              </a:solidFill>
            </a:endParaRPr>
          </a:p>
        </p:txBody>
      </p:sp>
      <p:sp>
        <p:nvSpPr>
          <p:cNvPr id="39" name="Title 1"/>
          <p:cNvSpPr txBox="1">
            <a:spLocks/>
          </p:cNvSpPr>
          <p:nvPr/>
        </p:nvSpPr>
        <p:spPr bwMode="auto">
          <a:xfrm>
            <a:off x="4332056" y="2743200"/>
            <a:ext cx="1309255" cy="533400"/>
          </a:xfrm>
          <a:prstGeom prst="rect">
            <a:avLst/>
          </a:prstGeom>
          <a:noFill/>
          <a:ln w="9525">
            <a:noFill/>
            <a:miter lim="800000"/>
            <a:headEnd/>
            <a:tailEnd/>
          </a:ln>
        </p:spPr>
        <p:txBody>
          <a:bodyPr anchor="ctr"/>
          <a:lstStyle/>
          <a:p>
            <a:r>
              <a:rPr lang="en-US" sz="3200" b="1" dirty="0" smtClean="0">
                <a:solidFill>
                  <a:srgbClr val="002060"/>
                </a:solidFill>
              </a:rPr>
              <a:t>8.0</a:t>
            </a:r>
            <a:endParaRPr lang="en-US" sz="3200" dirty="0">
              <a:solidFill>
                <a:srgbClr val="002060"/>
              </a:solidFill>
            </a:endParaRPr>
          </a:p>
        </p:txBody>
      </p:sp>
      <p:sp>
        <p:nvSpPr>
          <p:cNvPr id="40" name="Title 1"/>
          <p:cNvSpPr txBox="1">
            <a:spLocks/>
          </p:cNvSpPr>
          <p:nvPr/>
        </p:nvSpPr>
        <p:spPr bwMode="auto">
          <a:xfrm>
            <a:off x="3276600" y="41148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3.9</a:t>
            </a:r>
            <a:endParaRPr lang="en-US" sz="2000" dirty="0">
              <a:solidFill>
                <a:schemeClr val="tx1">
                  <a:lumMod val="65000"/>
                  <a:lumOff val="35000"/>
                </a:schemeClr>
              </a:solidFill>
            </a:endParaRPr>
          </a:p>
        </p:txBody>
      </p:sp>
      <p:sp>
        <p:nvSpPr>
          <p:cNvPr id="41" name="Title 1"/>
          <p:cNvSpPr txBox="1">
            <a:spLocks/>
          </p:cNvSpPr>
          <p:nvPr/>
        </p:nvSpPr>
        <p:spPr bwMode="auto">
          <a:xfrm>
            <a:off x="457200" y="411480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Yosemite NP</a:t>
            </a:r>
            <a:endParaRPr lang="en-US" sz="1600" dirty="0">
              <a:solidFill>
                <a:schemeClr val="tx1">
                  <a:lumMod val="65000"/>
                  <a:lumOff val="35000"/>
                </a:schemeClr>
              </a:solidFill>
            </a:endParaRPr>
          </a:p>
        </p:txBody>
      </p:sp>
      <p:sp>
        <p:nvSpPr>
          <p:cNvPr id="42" name="Title 1"/>
          <p:cNvSpPr txBox="1">
            <a:spLocks/>
          </p:cNvSpPr>
          <p:nvPr/>
        </p:nvSpPr>
        <p:spPr bwMode="auto">
          <a:xfrm>
            <a:off x="3200400" y="48006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3.6</a:t>
            </a:r>
            <a:endParaRPr lang="en-US" sz="2000" dirty="0">
              <a:solidFill>
                <a:schemeClr val="tx1">
                  <a:lumMod val="65000"/>
                  <a:lumOff val="35000"/>
                </a:schemeClr>
              </a:solidFill>
            </a:endParaRPr>
          </a:p>
        </p:txBody>
      </p:sp>
      <p:sp>
        <p:nvSpPr>
          <p:cNvPr id="43" name="Title 1"/>
          <p:cNvSpPr txBox="1">
            <a:spLocks/>
          </p:cNvSpPr>
          <p:nvPr/>
        </p:nvSpPr>
        <p:spPr bwMode="auto">
          <a:xfrm>
            <a:off x="457200" y="4724400"/>
            <a:ext cx="175260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Yellowstone NP</a:t>
            </a:r>
            <a:endParaRPr lang="en-US" sz="1600" dirty="0">
              <a:solidFill>
                <a:schemeClr val="tx1">
                  <a:lumMod val="65000"/>
                  <a:lumOff val="35000"/>
                </a:schemeClr>
              </a:solidFill>
            </a:endParaRPr>
          </a:p>
        </p:txBody>
      </p:sp>
      <p:sp>
        <p:nvSpPr>
          <p:cNvPr id="44" name="Title 1"/>
          <p:cNvSpPr txBox="1">
            <a:spLocks/>
          </p:cNvSpPr>
          <p:nvPr/>
        </p:nvSpPr>
        <p:spPr bwMode="auto">
          <a:xfrm>
            <a:off x="3127663" y="54102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3.6</a:t>
            </a:r>
            <a:endParaRPr lang="en-US" sz="2000" dirty="0">
              <a:solidFill>
                <a:schemeClr val="tx1">
                  <a:lumMod val="65000"/>
                  <a:lumOff val="35000"/>
                </a:schemeClr>
              </a:solidFill>
            </a:endParaRPr>
          </a:p>
        </p:txBody>
      </p:sp>
      <p:sp>
        <p:nvSpPr>
          <p:cNvPr id="45" name="Title 1"/>
          <p:cNvSpPr txBox="1">
            <a:spLocks/>
          </p:cNvSpPr>
          <p:nvPr/>
        </p:nvSpPr>
        <p:spPr bwMode="auto">
          <a:xfrm>
            <a:off x="666750" y="5410200"/>
            <a:ext cx="1543050" cy="457200"/>
          </a:xfrm>
          <a:prstGeom prst="rect">
            <a:avLst/>
          </a:prstGeom>
          <a:noFill/>
          <a:ln w="9525">
            <a:noFill/>
            <a:miter lim="800000"/>
            <a:headEnd/>
            <a:tailEnd/>
          </a:ln>
        </p:spPr>
        <p:txBody>
          <a:bodyPr anchor="ctr"/>
          <a:lstStyle/>
          <a:p>
            <a:pPr algn="r"/>
            <a:r>
              <a:rPr lang="en-US" sz="1600" b="1" dirty="0" smtClean="0">
                <a:solidFill>
                  <a:schemeClr val="tx1">
                    <a:lumMod val="65000"/>
                    <a:lumOff val="35000"/>
                  </a:schemeClr>
                </a:solidFill>
              </a:rPr>
              <a:t>Rocky Mountain NP</a:t>
            </a:r>
            <a:endParaRPr lang="en-US" sz="1600" dirty="0">
              <a:solidFill>
                <a:schemeClr val="tx1">
                  <a:lumMod val="65000"/>
                  <a:lumOff val="35000"/>
                </a:schemeClr>
              </a:solidFill>
            </a:endParaRPr>
          </a:p>
        </p:txBody>
      </p:sp>
      <p:pic>
        <p:nvPicPr>
          <p:cNvPr id="46" name="Picture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7800" y="1981200"/>
            <a:ext cx="3790950" cy="4657725"/>
          </a:xfrm>
          <a:prstGeom prst="rect">
            <a:avLst/>
          </a:prstGeom>
        </p:spPr>
      </p:pic>
      <p:sp>
        <p:nvSpPr>
          <p:cNvPr id="47" name="Title 1"/>
          <p:cNvSpPr txBox="1">
            <a:spLocks/>
          </p:cNvSpPr>
          <p:nvPr/>
        </p:nvSpPr>
        <p:spPr bwMode="auto">
          <a:xfrm>
            <a:off x="6858000" y="34290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28</a:t>
            </a:r>
            <a:endParaRPr lang="en-US" sz="2000" dirty="0">
              <a:solidFill>
                <a:schemeClr val="tx1">
                  <a:lumMod val="65000"/>
                  <a:lumOff val="35000"/>
                </a:schemeClr>
              </a:solidFill>
            </a:endParaRPr>
          </a:p>
        </p:txBody>
      </p:sp>
      <p:sp>
        <p:nvSpPr>
          <p:cNvPr id="48" name="Title 1"/>
          <p:cNvSpPr txBox="1">
            <a:spLocks/>
          </p:cNvSpPr>
          <p:nvPr/>
        </p:nvSpPr>
        <p:spPr bwMode="auto">
          <a:xfrm>
            <a:off x="5791200" y="2209800"/>
            <a:ext cx="3581400" cy="433674"/>
          </a:xfrm>
          <a:prstGeom prst="rect">
            <a:avLst/>
          </a:prstGeom>
          <a:noFill/>
          <a:ln w="9525">
            <a:noFill/>
            <a:miter lim="800000"/>
            <a:headEnd/>
            <a:tailEnd/>
          </a:ln>
        </p:spPr>
        <p:txBody>
          <a:bodyPr anchor="ctr"/>
          <a:lstStyle/>
          <a:p>
            <a:r>
              <a:rPr lang="en-US" sz="1600" b="1" dirty="0" smtClean="0"/>
              <a:t>Total Annual Overnight Visitors (Percent)</a:t>
            </a:r>
            <a:endParaRPr lang="en-US" sz="1600" dirty="0"/>
          </a:p>
        </p:txBody>
      </p:sp>
      <p:sp>
        <p:nvSpPr>
          <p:cNvPr id="49" name="Title 1"/>
          <p:cNvSpPr txBox="1">
            <a:spLocks/>
          </p:cNvSpPr>
          <p:nvPr/>
        </p:nvSpPr>
        <p:spPr bwMode="auto">
          <a:xfrm>
            <a:off x="6615545" y="2743200"/>
            <a:ext cx="1309255" cy="533400"/>
          </a:xfrm>
          <a:prstGeom prst="rect">
            <a:avLst/>
          </a:prstGeom>
          <a:noFill/>
          <a:ln w="9525">
            <a:noFill/>
            <a:miter lim="800000"/>
            <a:headEnd/>
            <a:tailEnd/>
          </a:ln>
        </p:spPr>
        <p:txBody>
          <a:bodyPr anchor="ctr"/>
          <a:lstStyle/>
          <a:p>
            <a:r>
              <a:rPr lang="en-US" sz="3200" b="1" dirty="0" smtClean="0">
                <a:solidFill>
                  <a:srgbClr val="002060"/>
                </a:solidFill>
              </a:rPr>
              <a:t>21</a:t>
            </a:r>
            <a:endParaRPr lang="en-US" sz="3200" dirty="0">
              <a:solidFill>
                <a:srgbClr val="002060"/>
              </a:solidFill>
            </a:endParaRPr>
          </a:p>
        </p:txBody>
      </p:sp>
      <p:sp>
        <p:nvSpPr>
          <p:cNvPr id="50" name="Title 1"/>
          <p:cNvSpPr txBox="1">
            <a:spLocks/>
          </p:cNvSpPr>
          <p:nvPr/>
        </p:nvSpPr>
        <p:spPr bwMode="auto">
          <a:xfrm>
            <a:off x="7391400" y="40386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44</a:t>
            </a:r>
            <a:endParaRPr lang="en-US" sz="2000" dirty="0">
              <a:solidFill>
                <a:schemeClr val="tx1">
                  <a:lumMod val="65000"/>
                  <a:lumOff val="35000"/>
                </a:schemeClr>
              </a:solidFill>
            </a:endParaRPr>
          </a:p>
        </p:txBody>
      </p:sp>
      <p:sp>
        <p:nvSpPr>
          <p:cNvPr id="51" name="Title 1"/>
          <p:cNvSpPr txBox="1">
            <a:spLocks/>
          </p:cNvSpPr>
          <p:nvPr/>
        </p:nvSpPr>
        <p:spPr bwMode="auto">
          <a:xfrm>
            <a:off x="7086600" y="47244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36</a:t>
            </a:r>
            <a:endParaRPr lang="en-US" sz="2000" dirty="0">
              <a:solidFill>
                <a:schemeClr val="tx1">
                  <a:lumMod val="65000"/>
                  <a:lumOff val="35000"/>
                </a:schemeClr>
              </a:solidFill>
            </a:endParaRPr>
          </a:p>
        </p:txBody>
      </p:sp>
      <p:sp>
        <p:nvSpPr>
          <p:cNvPr id="52" name="Title 1"/>
          <p:cNvSpPr txBox="1">
            <a:spLocks/>
          </p:cNvSpPr>
          <p:nvPr/>
        </p:nvSpPr>
        <p:spPr bwMode="auto">
          <a:xfrm>
            <a:off x="6019800" y="5410200"/>
            <a:ext cx="1295400" cy="457200"/>
          </a:xfrm>
          <a:prstGeom prst="rect">
            <a:avLst/>
          </a:prstGeom>
          <a:noFill/>
          <a:ln w="9525">
            <a:noFill/>
            <a:miter lim="800000"/>
            <a:headEnd/>
            <a:tailEnd/>
          </a:ln>
        </p:spPr>
        <p:txBody>
          <a:bodyPr anchor="ctr"/>
          <a:lstStyle/>
          <a:p>
            <a:r>
              <a:rPr lang="en-US" sz="2000" b="1" dirty="0" smtClean="0">
                <a:solidFill>
                  <a:schemeClr val="tx1">
                    <a:lumMod val="65000"/>
                    <a:lumOff val="35000"/>
                  </a:schemeClr>
                </a:solidFill>
              </a:rPr>
              <a:t>5</a:t>
            </a:r>
            <a:endParaRPr lang="en-US" sz="2000" dirty="0">
              <a:solidFill>
                <a:schemeClr val="tx1">
                  <a:lumMod val="65000"/>
                  <a:lumOff val="35000"/>
                </a:schemeClr>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5401" y="9236"/>
            <a:ext cx="6772966" cy="1243828"/>
          </a:xfrm>
          <a:prstGeom prst="rect">
            <a:avLst/>
          </a:prstGeom>
        </p:spPr>
      </p:pic>
    </p:spTree>
    <p:extLst>
      <p:ext uri="{BB962C8B-B14F-4D97-AF65-F5344CB8AC3E}">
        <p14:creationId xmlns:p14="http://schemas.microsoft.com/office/powerpoint/2010/main" xmlns="" val="1295023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1" y="9236"/>
            <a:ext cx="6772966" cy="1243828"/>
          </a:xfrm>
          <a:prstGeom prst="rect">
            <a:avLst/>
          </a:prstGeom>
        </p:spPr>
      </p:pic>
      <p:sp>
        <p:nvSpPr>
          <p:cNvPr id="9" name="Rectangle 8"/>
          <p:cNvSpPr/>
          <p:nvPr/>
        </p:nvSpPr>
        <p:spPr>
          <a:xfrm>
            <a:off x="0" y="1409700"/>
            <a:ext cx="2781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76A3"/>
              </a:solidFill>
            </a:endParaRPr>
          </a:p>
        </p:txBody>
      </p:sp>
      <p:sp>
        <p:nvSpPr>
          <p:cNvPr id="10" name="Title 1"/>
          <p:cNvSpPr txBox="1">
            <a:spLocks/>
          </p:cNvSpPr>
          <p:nvPr/>
        </p:nvSpPr>
        <p:spPr>
          <a:xfrm>
            <a:off x="457202" y="1143000"/>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00B0F0"/>
                </a:solidFill>
              </a:rPr>
              <a:t>2011 FUNDED PROJECTS</a:t>
            </a:r>
            <a:endParaRPr lang="en-US" sz="1400" b="1" dirty="0">
              <a:solidFill>
                <a:srgbClr val="00B0F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
        <p:nvSpPr>
          <p:cNvPr id="7" name="Title 1"/>
          <p:cNvSpPr txBox="1">
            <a:spLocks/>
          </p:cNvSpPr>
          <p:nvPr/>
        </p:nvSpPr>
        <p:spPr bwMode="auto">
          <a:xfrm>
            <a:off x="381000" y="3048000"/>
            <a:ext cx="2362200" cy="2895600"/>
          </a:xfrm>
          <a:prstGeom prst="rect">
            <a:avLst/>
          </a:prstGeom>
          <a:noFill/>
          <a:ln w="9525">
            <a:noFill/>
            <a:miter lim="800000"/>
            <a:headEnd/>
            <a:tailEnd/>
          </a:ln>
        </p:spPr>
        <p:txBody>
          <a:bodyPr anchor="ctr"/>
          <a:lstStyle/>
          <a:p>
            <a:pPr fontAlgn="base">
              <a:lnSpc>
                <a:spcPts val="2200"/>
              </a:lnSpc>
              <a:spcBef>
                <a:spcPct val="0"/>
              </a:spcBef>
              <a:spcAft>
                <a:spcPct val="0"/>
              </a:spcAft>
            </a:pPr>
            <a:r>
              <a:rPr lang="en-US" sz="2200" b="1" dirty="0" smtClean="0"/>
              <a:t>Niagara County Community College Culinary Institute </a:t>
            </a:r>
          </a:p>
          <a:p>
            <a:pPr fontAlgn="base">
              <a:lnSpc>
                <a:spcPts val="2200"/>
              </a:lnSpc>
              <a:spcBef>
                <a:spcPct val="0"/>
              </a:spcBef>
              <a:spcAft>
                <a:spcPct val="0"/>
              </a:spcAft>
            </a:pPr>
            <a:endParaRPr lang="en-US" sz="2200" b="1" dirty="0" smtClean="0"/>
          </a:p>
          <a:p>
            <a:pPr fontAlgn="base">
              <a:spcBef>
                <a:spcPct val="0"/>
              </a:spcBef>
              <a:spcAft>
                <a:spcPct val="0"/>
              </a:spcAft>
            </a:pPr>
            <a:r>
              <a:rPr lang="en-US" sz="1400" dirty="0" smtClean="0"/>
              <a:t>Will house 1,000 students, plus faculty &amp; staff</a:t>
            </a:r>
          </a:p>
          <a:p>
            <a:pPr fontAlgn="base">
              <a:spcBef>
                <a:spcPct val="0"/>
              </a:spcBef>
              <a:spcAft>
                <a:spcPct val="0"/>
              </a:spcAft>
            </a:pPr>
            <a:endParaRPr lang="en-US" sz="1400" dirty="0" smtClean="0"/>
          </a:p>
          <a:p>
            <a:pPr fontAlgn="base">
              <a:spcBef>
                <a:spcPct val="0"/>
              </a:spcBef>
              <a:spcAft>
                <a:spcPct val="0"/>
              </a:spcAft>
            </a:pPr>
            <a:r>
              <a:rPr lang="en-US" sz="1400" dirty="0" smtClean="0"/>
              <a:t>Will bring 200,000+ extended visits to Niagara Falls each year</a:t>
            </a:r>
          </a:p>
          <a:p>
            <a:pPr fontAlgn="base">
              <a:lnSpc>
                <a:spcPts val="2200"/>
              </a:lnSpc>
              <a:spcBef>
                <a:spcPct val="0"/>
              </a:spcBef>
              <a:spcAft>
                <a:spcPct val="0"/>
              </a:spcAft>
            </a:pPr>
            <a:endParaRPr lang="en-US" sz="2200" b="1" dirty="0" smtClean="0"/>
          </a:p>
          <a:p>
            <a:pPr fontAlgn="base">
              <a:lnSpc>
                <a:spcPts val="2200"/>
              </a:lnSpc>
              <a:spcBef>
                <a:spcPct val="0"/>
              </a:spcBef>
              <a:spcAft>
                <a:spcPct val="0"/>
              </a:spcAft>
            </a:pPr>
            <a:r>
              <a:rPr lang="en-US" sz="2200" b="1" dirty="0" smtClean="0"/>
              <a:t>Niagara Wine Trail</a:t>
            </a:r>
          </a:p>
          <a:p>
            <a:pPr fontAlgn="base">
              <a:lnSpc>
                <a:spcPts val="2200"/>
              </a:lnSpc>
              <a:spcBef>
                <a:spcPct val="0"/>
              </a:spcBef>
              <a:spcAft>
                <a:spcPct val="0"/>
              </a:spcAft>
            </a:pPr>
            <a:endParaRPr lang="en-US" sz="2200" b="1" dirty="0" smtClean="0"/>
          </a:p>
          <a:p>
            <a:pPr fontAlgn="base">
              <a:spcBef>
                <a:spcPct val="0"/>
              </a:spcBef>
              <a:spcAft>
                <a:spcPct val="0"/>
              </a:spcAft>
            </a:pPr>
            <a:r>
              <a:rPr lang="en-US" sz="1400" dirty="0" smtClean="0"/>
              <a:t>In 2010, the 16 wineries on the Trail received 30,000+ visitors per winery</a:t>
            </a:r>
          </a:p>
          <a:p>
            <a:pPr fontAlgn="base">
              <a:spcBef>
                <a:spcPct val="0"/>
              </a:spcBef>
              <a:spcAft>
                <a:spcPct val="0"/>
              </a:spcAft>
            </a:pPr>
            <a:endParaRPr lang="en-US" sz="1400" dirty="0" smtClean="0"/>
          </a:p>
          <a:p>
            <a:pPr fontAlgn="base">
              <a:spcBef>
                <a:spcPct val="0"/>
              </a:spcBef>
              <a:spcAft>
                <a:spcPct val="0"/>
              </a:spcAft>
            </a:pPr>
            <a:r>
              <a:rPr lang="en-US" sz="1400" dirty="0" smtClean="0"/>
              <a:t>155 signs will be installed along the trail</a:t>
            </a:r>
          </a:p>
          <a:p>
            <a:pPr fontAlgn="base">
              <a:lnSpc>
                <a:spcPts val="2200"/>
              </a:lnSpc>
              <a:spcBef>
                <a:spcPct val="0"/>
              </a:spcBef>
              <a:spcAft>
                <a:spcPct val="0"/>
              </a:spcAft>
            </a:pPr>
            <a:endParaRPr lang="en-US" sz="2200" b="1" dirty="0" smtClean="0">
              <a:solidFill>
                <a:srgbClr val="00B0F0"/>
              </a:solidFill>
            </a:endParaRPr>
          </a:p>
          <a:p>
            <a:pPr fontAlgn="base">
              <a:lnSpc>
                <a:spcPts val="2200"/>
              </a:lnSpc>
              <a:spcBef>
                <a:spcPct val="0"/>
              </a:spcBef>
              <a:spcAft>
                <a:spcPct val="0"/>
              </a:spcAft>
            </a:pPr>
            <a:endParaRPr lang="en-US" sz="2200" b="1" dirty="0">
              <a:solidFill>
                <a:srgbClr val="00B0F0"/>
              </a:solidFill>
            </a:endParaRPr>
          </a:p>
        </p:txBody>
      </p:sp>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52400" y="2209800"/>
            <a:ext cx="2514600" cy="3492500"/>
          </a:xfrm>
          <a:prstGeom prst="rect">
            <a:avLst/>
          </a:prstGeom>
          <a:noFill/>
          <a:ln w="9525">
            <a:noFill/>
            <a:miter lim="800000"/>
            <a:headEnd/>
            <a:tailEnd/>
          </a:ln>
        </p:spPr>
        <p:txBody>
          <a:bodyPr anchor="ctr"/>
          <a:lstStyle/>
          <a:p>
            <a:endParaRPr lang="en-US" sz="2200" b="1" dirty="0" smtClean="0"/>
          </a:p>
          <a:p>
            <a:r>
              <a:rPr lang="en-US" sz="2200" b="1" dirty="0" smtClean="0"/>
              <a:t>Allegany State Park </a:t>
            </a:r>
          </a:p>
          <a:p>
            <a:r>
              <a:rPr lang="en-US" sz="1400" dirty="0" smtClean="0"/>
              <a:t>Increase </a:t>
            </a:r>
            <a:r>
              <a:rPr lang="en-US" sz="1400" dirty="0"/>
              <a:t>tourism </a:t>
            </a:r>
            <a:r>
              <a:rPr lang="en-US" sz="1400" dirty="0" smtClean="0"/>
              <a:t> by </a:t>
            </a:r>
            <a:r>
              <a:rPr lang="en-US" sz="1400" dirty="0"/>
              <a:t>adding full service cottages, </a:t>
            </a:r>
            <a:r>
              <a:rPr lang="en-US" sz="1400" dirty="0" smtClean="0"/>
              <a:t>world </a:t>
            </a:r>
            <a:r>
              <a:rPr lang="en-US" sz="1400" dirty="0"/>
              <a:t>class ropes course and zip line attraction</a:t>
            </a:r>
          </a:p>
          <a:p>
            <a:endParaRPr lang="en-US" sz="1200" b="1" dirty="0" smtClean="0"/>
          </a:p>
          <a:p>
            <a:r>
              <a:rPr lang="en-US" sz="2200" b="1" dirty="0" smtClean="0"/>
              <a:t>Darwin Martin House Interior Restoration </a:t>
            </a:r>
          </a:p>
          <a:p>
            <a:r>
              <a:rPr lang="en-US" sz="1400" dirty="0" smtClean="0"/>
              <a:t>Final </a:t>
            </a:r>
            <a:r>
              <a:rPr lang="en-US" sz="1400" dirty="0"/>
              <a:t>major phase of 15 years of restoration </a:t>
            </a:r>
            <a:r>
              <a:rPr lang="en-US" sz="1400" dirty="0" smtClean="0"/>
              <a:t>activity</a:t>
            </a:r>
          </a:p>
          <a:p>
            <a:endParaRPr lang="en-US" sz="1400" dirty="0"/>
          </a:p>
          <a:p>
            <a:r>
              <a:rPr lang="en-US" sz="1400" dirty="0" smtClean="0"/>
              <a:t>Fully </a:t>
            </a:r>
            <a:r>
              <a:rPr lang="en-US" sz="1400" dirty="0"/>
              <a:t>restored complex will attract 50,000-80,000 visitors annually</a:t>
            </a:r>
          </a:p>
          <a:p>
            <a:endParaRPr lang="en-US" sz="1100" b="1" dirty="0" smtClean="0"/>
          </a:p>
          <a:p>
            <a:r>
              <a:rPr lang="en-US" sz="2200" b="1" dirty="0" smtClean="0"/>
              <a:t>Buffalo Zoo Arctic Edge Exhibit</a:t>
            </a:r>
          </a:p>
          <a:p>
            <a:r>
              <a:rPr lang="en-US" sz="1400" dirty="0" smtClean="0"/>
              <a:t>450,000 </a:t>
            </a:r>
            <a:r>
              <a:rPr lang="en-US" sz="1400" dirty="0"/>
              <a:t>visitors </a:t>
            </a:r>
            <a:r>
              <a:rPr lang="en-US" sz="1400" dirty="0" smtClean="0"/>
              <a:t>annually</a:t>
            </a:r>
            <a:endParaRPr lang="en-US" sz="1400" b="1" dirty="0">
              <a:solidFill>
                <a:srgbClr val="7030A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1" y="9236"/>
            <a:ext cx="6772966" cy="1243828"/>
          </a:xfrm>
          <a:prstGeom prst="rect">
            <a:avLst/>
          </a:prstGeom>
        </p:spPr>
      </p:pic>
      <p:sp>
        <p:nvSpPr>
          <p:cNvPr id="10" name="Rectangle 9"/>
          <p:cNvSpPr/>
          <p:nvPr/>
        </p:nvSpPr>
        <p:spPr>
          <a:xfrm>
            <a:off x="0" y="1100664"/>
            <a:ext cx="27813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p:nvSpPr>
        <p:spPr>
          <a:xfrm>
            <a:off x="457202" y="833964"/>
            <a:ext cx="2978727"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chemeClr val="bg1"/>
                </a:solidFill>
              </a:rPr>
              <a:t>2012 PROPOSED PROJECTS</a:t>
            </a:r>
            <a:endParaRPr lang="en-US" sz="14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71800" y="1409700"/>
            <a:ext cx="6172200" cy="5467350"/>
          </a:xfrm>
          <a:prstGeom prst="rect">
            <a:avLst/>
          </a:prstGeom>
        </p:spPr>
      </p:pic>
    </p:spTree>
    <p:extLst>
      <p:ext uri="{BB962C8B-B14F-4D97-AF65-F5344CB8AC3E}">
        <p14:creationId xmlns:p14="http://schemas.microsoft.com/office/powerpoint/2010/main" xmlns="" val="167359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4648880"/>
            <a:ext cx="4469022" cy="2209119"/>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692364" y="4847252"/>
            <a:ext cx="4476750" cy="2038350"/>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629400" y="2112467"/>
            <a:ext cx="2524125" cy="2750949"/>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4640431" y="-407292"/>
            <a:ext cx="4505325" cy="2519759"/>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0129" y="-191037"/>
            <a:ext cx="4714875" cy="2371725"/>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715214" y="4895525"/>
            <a:ext cx="2473908" cy="1962475"/>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20128" y="1665780"/>
            <a:ext cx="2533650" cy="2983100"/>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3952168" y="4469173"/>
            <a:ext cx="2876550" cy="170497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5390443" y="3343955"/>
            <a:ext cx="2943225" cy="130492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4705095" y="2324100"/>
            <a:ext cx="2514600" cy="106680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4705096" y="914401"/>
            <a:ext cx="3086100" cy="140970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646993" y="4267200"/>
            <a:ext cx="3295650" cy="97155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3581400" y="3265357"/>
            <a:ext cx="1831520" cy="1203816"/>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1826758" y="3282350"/>
            <a:ext cx="1752600" cy="1000125"/>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645658" y="2272700"/>
            <a:ext cx="4114800" cy="100965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2007733" y="1330365"/>
            <a:ext cx="2752725" cy="971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29521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924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800" b="1" dirty="0" smtClean="0">
                <a:solidFill>
                  <a:srgbClr val="1D76A3"/>
                </a:solidFill>
              </a:rPr>
              <a:t>Measuring Our Progress</a:t>
            </a:r>
            <a:endParaRPr lang="en-US" sz="2800" b="1" dirty="0">
              <a:solidFill>
                <a:srgbClr val="1D76A3"/>
              </a:solidFill>
            </a:endParaRPr>
          </a:p>
        </p:txBody>
      </p:sp>
      <p:sp>
        <p:nvSpPr>
          <p:cNvPr id="2" name="TextBox 1"/>
          <p:cNvSpPr txBox="1"/>
          <p:nvPr/>
        </p:nvSpPr>
        <p:spPr>
          <a:xfrm>
            <a:off x="921543" y="3596471"/>
            <a:ext cx="3117057" cy="2118529"/>
          </a:xfrm>
          <a:prstGeom prst="rect">
            <a:avLst/>
          </a:prstGeom>
          <a:noFill/>
        </p:spPr>
        <p:txBody>
          <a:bodyPr wrap="square" rtlCol="0">
            <a:spAutoFit/>
          </a:bodyPr>
          <a:lstStyle/>
          <a:p>
            <a:pPr>
              <a:lnSpc>
                <a:spcPts val="2100"/>
              </a:lnSpc>
              <a:buFont typeface="Arial" pitchFamily="34" charset="0"/>
              <a:buChar char="•"/>
            </a:pPr>
            <a:r>
              <a:rPr lang="en-US" sz="2000" b="1" dirty="0" smtClean="0"/>
              <a:t> Underrepresented groups   </a:t>
            </a:r>
          </a:p>
          <a:p>
            <a:pPr>
              <a:lnSpc>
                <a:spcPts val="2100"/>
              </a:lnSpc>
            </a:pPr>
            <a:r>
              <a:rPr lang="en-US" sz="2000" b="1" dirty="0" smtClean="0"/>
              <a:t>  in the workforce</a:t>
            </a:r>
          </a:p>
          <a:p>
            <a:pPr>
              <a:lnSpc>
                <a:spcPts val="2900"/>
              </a:lnSpc>
              <a:buFont typeface="Arial" pitchFamily="34" charset="0"/>
              <a:buChar char="•"/>
            </a:pPr>
            <a:r>
              <a:rPr lang="en-US" sz="2000" b="1" dirty="0" smtClean="0"/>
              <a:t> Graduation rates</a:t>
            </a:r>
          </a:p>
          <a:p>
            <a:pPr>
              <a:lnSpc>
                <a:spcPts val="2900"/>
              </a:lnSpc>
              <a:buFont typeface="Arial" pitchFamily="34" charset="0"/>
              <a:buChar char="•"/>
            </a:pPr>
            <a:r>
              <a:rPr lang="en-US" sz="2000" b="1" dirty="0" smtClean="0"/>
              <a:t> Wages</a:t>
            </a:r>
          </a:p>
          <a:p>
            <a:pPr>
              <a:lnSpc>
                <a:spcPts val="2900"/>
              </a:lnSpc>
              <a:buFont typeface="Arial" pitchFamily="34" charset="0"/>
              <a:buChar char="•"/>
            </a:pPr>
            <a:r>
              <a:rPr lang="en-US" sz="2000" b="1" dirty="0" smtClean="0"/>
              <a:t> Jobs</a:t>
            </a:r>
          </a:p>
          <a:p>
            <a:pPr>
              <a:lnSpc>
                <a:spcPts val="2900"/>
              </a:lnSpc>
              <a:buFont typeface="Arial" pitchFamily="34" charset="0"/>
              <a:buChar char="•"/>
            </a:pPr>
            <a:r>
              <a:rPr lang="en-US" sz="2000" b="1" dirty="0" smtClean="0"/>
              <a:t> Firms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343" y="2286000"/>
            <a:ext cx="9144000" cy="1050758"/>
          </a:xfrm>
          <a:prstGeom prst="rect">
            <a:avLst/>
          </a:prstGeom>
        </p:spPr>
      </p:pic>
      <p:sp>
        <p:nvSpPr>
          <p:cNvPr id="4" name="Rectangle 3"/>
          <p:cNvSpPr/>
          <p:nvPr/>
        </p:nvSpPr>
        <p:spPr>
          <a:xfrm>
            <a:off x="4354068" y="3513333"/>
            <a:ext cx="4408932" cy="1951816"/>
          </a:xfrm>
          <a:prstGeom prst="rect">
            <a:avLst/>
          </a:prstGeom>
        </p:spPr>
        <p:txBody>
          <a:bodyPr wrap="square">
            <a:spAutoFit/>
          </a:bodyPr>
          <a:lstStyle/>
          <a:p>
            <a:pPr>
              <a:lnSpc>
                <a:spcPts val="2900"/>
              </a:lnSpc>
              <a:buFont typeface="Arial" pitchFamily="34" charset="0"/>
              <a:buChar char="•"/>
            </a:pPr>
            <a:r>
              <a:rPr lang="en-US" sz="2000" b="1" dirty="0" smtClean="0"/>
              <a:t> Visitors </a:t>
            </a:r>
            <a:endParaRPr lang="en-US" sz="2000" b="1" dirty="0"/>
          </a:p>
          <a:p>
            <a:pPr>
              <a:lnSpc>
                <a:spcPts val="2900"/>
              </a:lnSpc>
              <a:buFont typeface="Arial" pitchFamily="34" charset="0"/>
              <a:buChar char="•"/>
            </a:pPr>
            <a:r>
              <a:rPr lang="en-US" sz="2000" b="1" dirty="0" smtClean="0"/>
              <a:t> Brownfields </a:t>
            </a:r>
            <a:r>
              <a:rPr lang="en-US" sz="2000" b="1" dirty="0"/>
              <a:t>remediated</a:t>
            </a:r>
          </a:p>
          <a:p>
            <a:pPr>
              <a:lnSpc>
                <a:spcPts val="2900"/>
              </a:lnSpc>
              <a:buFont typeface="Arial" pitchFamily="34" charset="0"/>
              <a:buChar char="•"/>
            </a:pPr>
            <a:r>
              <a:rPr lang="en-US" sz="2000" b="1" dirty="0" smtClean="0"/>
              <a:t> Acres </a:t>
            </a:r>
            <a:r>
              <a:rPr lang="en-US" sz="2000" b="1" dirty="0"/>
              <a:t>of protected natural resources</a:t>
            </a:r>
          </a:p>
          <a:p>
            <a:pPr>
              <a:lnSpc>
                <a:spcPts val="2900"/>
              </a:lnSpc>
              <a:buFont typeface="Arial" pitchFamily="34" charset="0"/>
              <a:buChar char="•"/>
            </a:pPr>
            <a:r>
              <a:rPr lang="en-US" sz="2000" b="1" dirty="0" smtClean="0"/>
              <a:t> Business </a:t>
            </a:r>
            <a:r>
              <a:rPr lang="en-US" sz="2000" b="1" dirty="0"/>
              <a:t>start-ups</a:t>
            </a:r>
          </a:p>
          <a:p>
            <a:pPr>
              <a:lnSpc>
                <a:spcPts val="2900"/>
              </a:lnSpc>
              <a:buFont typeface="Arial" pitchFamily="34" charset="0"/>
              <a:buChar char="•"/>
            </a:pPr>
            <a:r>
              <a:rPr lang="en-US" sz="2000" b="1" dirty="0" smtClean="0"/>
              <a:t> Venture </a:t>
            </a:r>
            <a:r>
              <a:rPr lang="en-US" sz="2000" b="1" dirty="0"/>
              <a:t>capital funds</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943074"/>
            <a:ext cx="8458200" cy="1342926"/>
          </a:xfrm>
          <a:prstGeom prst="rect">
            <a:avLst/>
          </a:prstGeom>
        </p:spPr>
      </p:pic>
    </p:spTree>
    <p:extLst>
      <p:ext uri="{BB962C8B-B14F-4D97-AF65-F5344CB8AC3E}">
        <p14:creationId xmlns:p14="http://schemas.microsoft.com/office/powerpoint/2010/main" xmlns="" val="125872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2216" y="0"/>
            <a:ext cx="6152147" cy="6858000"/>
          </a:xfrm>
          <a:prstGeom prst="rect">
            <a:avLst/>
          </a:prstGeom>
        </p:spPr>
      </p:pic>
      <p:sp>
        <p:nvSpPr>
          <p:cNvPr id="5" name="Title 1"/>
          <p:cNvSpPr txBox="1">
            <a:spLocks/>
          </p:cNvSpPr>
          <p:nvPr/>
        </p:nvSpPr>
        <p:spPr>
          <a:xfrm>
            <a:off x="3124200" y="1066800"/>
            <a:ext cx="1600200" cy="2209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The five-county WNY region is the only one in NYS to decline over the past 10 years.</a:t>
            </a:r>
            <a:endParaRPr lang="en-US" sz="1400" b="1" dirty="0"/>
          </a:p>
        </p:txBody>
      </p:sp>
      <p:sp>
        <p:nvSpPr>
          <p:cNvPr id="6" name="Title 1"/>
          <p:cNvSpPr txBox="1">
            <a:spLocks/>
          </p:cNvSpPr>
          <p:nvPr/>
        </p:nvSpPr>
        <p:spPr>
          <a:xfrm>
            <a:off x="3124200" y="4343400"/>
            <a:ext cx="1752600" cy="20089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WNY is losing its young people and not attracting enough new people.</a:t>
            </a:r>
            <a:endParaRPr lang="en-US" sz="1400" b="1" dirty="0"/>
          </a:p>
        </p:txBody>
      </p:sp>
      <p:sp>
        <p:nvSpPr>
          <p:cNvPr id="7" name="Title 1"/>
          <p:cNvSpPr txBox="1">
            <a:spLocks/>
          </p:cNvSpPr>
          <p:nvPr/>
        </p:nvSpPr>
        <p:spPr>
          <a:xfrm>
            <a:off x="381000" y="2590800"/>
            <a:ext cx="21336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Informing Our Criteria </a:t>
            </a:r>
          </a:p>
          <a:p>
            <a:pPr algn="l"/>
            <a:r>
              <a:rPr lang="en-US" sz="2400" b="1" dirty="0" smtClean="0"/>
              <a:t>and Strategy</a:t>
            </a:r>
            <a:endParaRPr lang="en-US" sz="2400" b="1" dirty="0"/>
          </a:p>
        </p:txBody>
      </p:sp>
      <p:sp>
        <p:nvSpPr>
          <p:cNvPr id="8" name="Title 1"/>
          <p:cNvSpPr txBox="1">
            <a:spLocks/>
          </p:cNvSpPr>
          <p:nvPr/>
        </p:nvSpPr>
        <p:spPr>
          <a:xfrm>
            <a:off x="381000" y="1790700"/>
            <a:ext cx="2209800" cy="914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D76A3"/>
                </a:solidFill>
              </a:rPr>
              <a:t>Our Region’s Population</a:t>
            </a:r>
            <a:endParaRPr lang="en-US" sz="3200" b="1" dirty="0">
              <a:solidFill>
                <a:srgbClr val="1D76A3"/>
              </a:solidFill>
            </a:endParaRPr>
          </a:p>
        </p:txBody>
      </p:sp>
    </p:spTree>
    <p:extLst>
      <p:ext uri="{BB962C8B-B14F-4D97-AF65-F5344CB8AC3E}">
        <p14:creationId xmlns:p14="http://schemas.microsoft.com/office/powerpoint/2010/main" xmlns="" val="60722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133600" y="1333070"/>
            <a:ext cx="5783785" cy="5524930"/>
          </a:xfrm>
          <a:prstGeom prst="rect">
            <a:avLst/>
          </a:prstGeom>
        </p:spPr>
      </p:pic>
      <p:sp>
        <p:nvSpPr>
          <p:cNvPr id="5" name="Rectangle 4"/>
          <p:cNvSpPr/>
          <p:nvPr/>
        </p:nvSpPr>
        <p:spPr>
          <a:xfrm>
            <a:off x="1143000" y="2514601"/>
            <a:ext cx="2590800" cy="1140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6" name="Title 1"/>
          <p:cNvSpPr>
            <a:spLocks noGrp="1"/>
          </p:cNvSpPr>
          <p:nvPr>
            <p:ph type="ctrTitle"/>
          </p:nvPr>
        </p:nvSpPr>
        <p:spPr>
          <a:xfrm>
            <a:off x="381000" y="1371600"/>
            <a:ext cx="2667000" cy="304800"/>
          </a:xfrm>
        </p:spPr>
        <p:txBody>
          <a:bodyPr>
            <a:noAutofit/>
          </a:bodyPr>
          <a:lstStyle/>
          <a:p>
            <a:pPr algn="l"/>
            <a:r>
              <a:rPr lang="en-US" sz="2400" b="1" dirty="0" smtClean="0"/>
              <a:t>Our Criteria</a:t>
            </a:r>
            <a:endParaRPr lang="en-US" sz="2400" b="1" dirty="0"/>
          </a:p>
        </p:txBody>
      </p:sp>
      <p:sp>
        <p:nvSpPr>
          <p:cNvPr id="10" name="Title 1"/>
          <p:cNvSpPr txBox="1">
            <a:spLocks/>
          </p:cNvSpPr>
          <p:nvPr/>
        </p:nvSpPr>
        <p:spPr>
          <a:xfrm>
            <a:off x="3962400" y="2376578"/>
            <a:ext cx="2940170" cy="615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prstClr val="black"/>
                </a:solidFill>
              </a:rPr>
              <a:t>Creates/Retains/Fills Jobs</a:t>
            </a:r>
            <a:endParaRPr lang="en-US" sz="1800" b="1" dirty="0">
              <a:solidFill>
                <a:prstClr val="black"/>
              </a:solidFill>
            </a:endParaRPr>
          </a:p>
        </p:txBody>
      </p:sp>
      <p:sp>
        <p:nvSpPr>
          <p:cNvPr id="13" name="Title 1"/>
          <p:cNvSpPr txBox="1">
            <a:spLocks/>
          </p:cNvSpPr>
          <p:nvPr/>
        </p:nvSpPr>
        <p:spPr>
          <a:xfrm>
            <a:off x="381000" y="609600"/>
            <a:ext cx="7924800" cy="533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D76A3"/>
                </a:solidFill>
              </a:rPr>
              <a:t>Making Smart Decisions</a:t>
            </a:r>
            <a:endParaRPr lang="en-US" sz="3200" b="1" dirty="0">
              <a:solidFill>
                <a:srgbClr val="1D76A3"/>
              </a:solidFill>
            </a:endParaRPr>
          </a:p>
        </p:txBody>
      </p:sp>
      <p:sp>
        <p:nvSpPr>
          <p:cNvPr id="14" name="Title 1"/>
          <p:cNvSpPr txBox="1">
            <a:spLocks/>
          </p:cNvSpPr>
          <p:nvPr/>
        </p:nvSpPr>
        <p:spPr>
          <a:xfrm>
            <a:off x="3962400" y="2819402"/>
            <a:ext cx="4267200" cy="615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prstClr val="black"/>
                </a:solidFill>
              </a:rPr>
              <a:t>Maximizes Return on Investment</a:t>
            </a:r>
            <a:endParaRPr lang="en-US" sz="1800" b="1" dirty="0">
              <a:solidFill>
                <a:prstClr val="black"/>
              </a:solidFill>
            </a:endParaRPr>
          </a:p>
        </p:txBody>
      </p:sp>
      <p:sp>
        <p:nvSpPr>
          <p:cNvPr id="15" name="Title 1"/>
          <p:cNvSpPr txBox="1">
            <a:spLocks/>
          </p:cNvSpPr>
          <p:nvPr/>
        </p:nvSpPr>
        <p:spPr>
          <a:xfrm>
            <a:off x="3962400" y="3200402"/>
            <a:ext cx="2940170" cy="7677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prstClr val="black"/>
                </a:solidFill>
              </a:rPr>
              <a:t>Ready for Implementation</a:t>
            </a:r>
            <a:endParaRPr lang="en-US" sz="1800" b="1" dirty="0">
              <a:solidFill>
                <a:prstClr val="black"/>
              </a:solidFill>
            </a:endParaRPr>
          </a:p>
        </p:txBody>
      </p:sp>
      <p:sp>
        <p:nvSpPr>
          <p:cNvPr id="17" name="Title 1"/>
          <p:cNvSpPr txBox="1">
            <a:spLocks/>
          </p:cNvSpPr>
          <p:nvPr/>
        </p:nvSpPr>
        <p:spPr>
          <a:xfrm>
            <a:off x="4114800" y="4228511"/>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Inclusive</a:t>
            </a:r>
            <a:endParaRPr lang="en-US" sz="1400" b="1" dirty="0">
              <a:solidFill>
                <a:prstClr val="black"/>
              </a:solidFill>
            </a:endParaRPr>
          </a:p>
        </p:txBody>
      </p:sp>
      <p:sp>
        <p:nvSpPr>
          <p:cNvPr id="18" name="Title 1"/>
          <p:cNvSpPr txBox="1">
            <a:spLocks/>
          </p:cNvSpPr>
          <p:nvPr/>
        </p:nvSpPr>
        <p:spPr>
          <a:xfrm>
            <a:off x="4114800" y="4542547"/>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Promotes Smart Growth</a:t>
            </a:r>
            <a:endParaRPr lang="en-US" sz="1400" b="1" dirty="0">
              <a:solidFill>
                <a:prstClr val="black"/>
              </a:solidFill>
            </a:endParaRPr>
          </a:p>
        </p:txBody>
      </p:sp>
      <p:sp>
        <p:nvSpPr>
          <p:cNvPr id="19" name="Title 1"/>
          <p:cNvSpPr txBox="1">
            <a:spLocks/>
          </p:cNvSpPr>
          <p:nvPr/>
        </p:nvSpPr>
        <p:spPr>
          <a:xfrm>
            <a:off x="4114800" y="5283178"/>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Builds upon Strengths</a:t>
            </a:r>
            <a:endParaRPr lang="en-US" sz="1400" b="1" dirty="0">
              <a:solidFill>
                <a:prstClr val="black"/>
              </a:solidFill>
            </a:endParaRPr>
          </a:p>
        </p:txBody>
      </p:sp>
      <p:sp>
        <p:nvSpPr>
          <p:cNvPr id="20" name="Title 1"/>
          <p:cNvSpPr txBox="1">
            <a:spLocks/>
          </p:cNvSpPr>
          <p:nvPr/>
        </p:nvSpPr>
        <p:spPr>
          <a:xfrm>
            <a:off x="4114800" y="4894073"/>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Oriented to Young Adults</a:t>
            </a:r>
            <a:endParaRPr lang="en-US" sz="1400" b="1" dirty="0">
              <a:solidFill>
                <a:prstClr val="black"/>
              </a:solidFill>
            </a:endParaRPr>
          </a:p>
        </p:txBody>
      </p:sp>
      <p:sp>
        <p:nvSpPr>
          <p:cNvPr id="21" name="Title 1"/>
          <p:cNvSpPr txBox="1">
            <a:spLocks/>
          </p:cNvSpPr>
          <p:nvPr/>
        </p:nvSpPr>
        <p:spPr>
          <a:xfrm>
            <a:off x="4114800" y="5654354"/>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Regional Impact</a:t>
            </a:r>
            <a:endParaRPr lang="en-US" sz="1400" b="1" dirty="0">
              <a:solidFill>
                <a:prstClr val="black"/>
              </a:solidFill>
            </a:endParaRPr>
          </a:p>
        </p:txBody>
      </p:sp>
      <p:sp>
        <p:nvSpPr>
          <p:cNvPr id="22" name="Title 1"/>
          <p:cNvSpPr txBox="1">
            <a:spLocks/>
          </p:cNvSpPr>
          <p:nvPr/>
        </p:nvSpPr>
        <p:spPr>
          <a:xfrm>
            <a:off x="4114800" y="6035354"/>
            <a:ext cx="2940170" cy="213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prstClr val="black"/>
                </a:solidFill>
              </a:rPr>
              <a:t>Improves Region’s Image</a:t>
            </a:r>
            <a:endParaRPr lang="en-US" sz="1400" b="1" dirty="0">
              <a:solidFill>
                <a:prstClr val="black"/>
              </a:solidFill>
            </a:endParaRPr>
          </a:p>
        </p:txBody>
      </p:sp>
      <p:sp>
        <p:nvSpPr>
          <p:cNvPr id="3" name="Rectangle 2"/>
          <p:cNvSpPr/>
          <p:nvPr/>
        </p:nvSpPr>
        <p:spPr>
          <a:xfrm>
            <a:off x="3733800" y="2376577"/>
            <a:ext cx="3657600" cy="1600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4" name="TextBox 3"/>
          <p:cNvSpPr txBox="1"/>
          <p:nvPr/>
        </p:nvSpPr>
        <p:spPr>
          <a:xfrm>
            <a:off x="1409700" y="2717800"/>
            <a:ext cx="2171700" cy="579646"/>
          </a:xfrm>
          <a:prstGeom prst="rect">
            <a:avLst/>
          </a:prstGeom>
          <a:noFill/>
        </p:spPr>
        <p:txBody>
          <a:bodyPr wrap="square" rtlCol="0">
            <a:spAutoFit/>
          </a:bodyPr>
          <a:lstStyle/>
          <a:p>
            <a:pPr algn="r">
              <a:lnSpc>
                <a:spcPts val="1900"/>
              </a:lnSpc>
            </a:pPr>
            <a:r>
              <a:rPr lang="en-US" sz="2000" i="1" dirty="0" smtClean="0">
                <a:solidFill>
                  <a:prstClr val="white"/>
                </a:solidFill>
                <a:latin typeface="Georgia" pitchFamily="18" charset="0"/>
              </a:rPr>
              <a:t>Essential for all projects</a:t>
            </a:r>
          </a:p>
        </p:txBody>
      </p:sp>
      <p:pic>
        <p:nvPicPr>
          <p:cNvPr id="7" name="Picture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398143" y="1523999"/>
            <a:ext cx="5086350" cy="666750"/>
          </a:xfrm>
          <a:prstGeom prst="rect">
            <a:avLst/>
          </a:prstGeom>
        </p:spPr>
      </p:pic>
    </p:spTree>
    <p:extLst>
      <p:ext uri="{BB962C8B-B14F-4D97-AF65-F5344CB8AC3E}">
        <p14:creationId xmlns:p14="http://schemas.microsoft.com/office/powerpoint/2010/main" xmlns="" val="3041468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481282" y="1406874"/>
            <a:ext cx="7010400" cy="546036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81000" y="1600200"/>
            <a:ext cx="2933700" cy="5334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524000" y="3011192"/>
            <a:ext cx="6896100" cy="875008"/>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481282" y="4789783"/>
            <a:ext cx="6896100" cy="87500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1519382" y="3886200"/>
            <a:ext cx="6896100" cy="875008"/>
          </a:xfrm>
          <a:prstGeom prst="rect">
            <a:avLst/>
          </a:prstGeom>
        </p:spPr>
      </p:pic>
      <p:sp>
        <p:nvSpPr>
          <p:cNvPr id="11" name="Title 1"/>
          <p:cNvSpPr txBox="1">
            <a:spLocks/>
          </p:cNvSpPr>
          <p:nvPr/>
        </p:nvSpPr>
        <p:spPr>
          <a:xfrm>
            <a:off x="381000" y="609600"/>
            <a:ext cx="7924800" cy="533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D76A3"/>
                </a:solidFill>
              </a:rPr>
              <a:t>Making Smart Decisions</a:t>
            </a:r>
            <a:endParaRPr lang="en-US" sz="3200" b="1" dirty="0">
              <a:solidFill>
                <a:srgbClr val="1D76A3"/>
              </a:solidFill>
            </a:endParaRPr>
          </a:p>
        </p:txBody>
      </p:sp>
      <p:sp>
        <p:nvSpPr>
          <p:cNvPr id="12" name="Title 1"/>
          <p:cNvSpPr>
            <a:spLocks noGrp="1"/>
          </p:cNvSpPr>
          <p:nvPr>
            <p:ph type="ctrTitle"/>
          </p:nvPr>
        </p:nvSpPr>
        <p:spPr>
          <a:xfrm>
            <a:off x="1827068" y="2286000"/>
            <a:ext cx="4114800" cy="618225"/>
          </a:xfrm>
        </p:spPr>
        <p:txBody>
          <a:bodyPr>
            <a:noAutofit/>
          </a:bodyPr>
          <a:lstStyle/>
          <a:p>
            <a:pPr algn="l"/>
            <a:r>
              <a:rPr lang="en-US" sz="2400" b="1" dirty="0" smtClean="0"/>
              <a:t>Three Primary Themes</a:t>
            </a:r>
            <a:endParaRPr lang="en-US" sz="2400" b="1" dirty="0"/>
          </a:p>
        </p:txBody>
      </p:sp>
    </p:spTree>
    <p:extLst>
      <p:ext uri="{BB962C8B-B14F-4D97-AF65-F5344CB8AC3E}">
        <p14:creationId xmlns:p14="http://schemas.microsoft.com/office/powerpoint/2010/main" xmlns="" val="3058514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4382" y="2495729"/>
            <a:ext cx="4156196" cy="314307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559087" y="4659489"/>
            <a:ext cx="2163622" cy="1685822"/>
          </a:xfrm>
          <a:prstGeom prst="rect">
            <a:avLst/>
          </a:prstGeom>
        </p:spPr>
      </p:pic>
      <p:sp>
        <p:nvSpPr>
          <p:cNvPr id="6" name="Title 1"/>
          <p:cNvSpPr txBox="1">
            <a:spLocks/>
          </p:cNvSpPr>
          <p:nvPr/>
        </p:nvSpPr>
        <p:spPr bwMode="auto">
          <a:xfrm>
            <a:off x="533400" y="1373706"/>
            <a:ext cx="2362200" cy="813372"/>
          </a:xfrm>
          <a:prstGeom prst="rect">
            <a:avLst/>
          </a:prstGeom>
          <a:noFill/>
          <a:ln w="9525">
            <a:noFill/>
            <a:miter lim="800000"/>
            <a:headEnd/>
            <a:tailEnd/>
          </a:ln>
        </p:spPr>
        <p:txBody>
          <a:bodyPr anchor="ctr"/>
          <a:lstStyle/>
          <a:p>
            <a:pPr algn="r"/>
            <a:r>
              <a:rPr lang="en-US" sz="2400" b="1" dirty="0" smtClean="0">
                <a:solidFill>
                  <a:schemeClr val="tx1">
                    <a:lumMod val="65000"/>
                    <a:lumOff val="35000"/>
                  </a:schemeClr>
                </a:solidFill>
                <a:latin typeface="+mj-lt"/>
              </a:rPr>
              <a:t>MYTH: </a:t>
            </a:r>
          </a:p>
          <a:p>
            <a:pPr algn="r"/>
            <a:r>
              <a:rPr lang="en-US" sz="2400" b="1" dirty="0" smtClean="0">
                <a:solidFill>
                  <a:schemeClr val="tx1">
                    <a:lumMod val="65000"/>
                    <a:lumOff val="35000"/>
                  </a:schemeClr>
                </a:solidFill>
                <a:latin typeface="+mj-lt"/>
              </a:rPr>
              <a:t>No Jobs in WNY</a:t>
            </a:r>
          </a:p>
          <a:p>
            <a:pPr algn="r"/>
            <a:endParaRPr lang="en-US" sz="1000" b="1" dirty="0" smtClean="0">
              <a:solidFill>
                <a:srgbClr val="1D76A3"/>
              </a:solidFill>
              <a:latin typeface="+mj-lt"/>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6980" y="2794248"/>
            <a:ext cx="3377020" cy="255383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000" y="6927"/>
            <a:ext cx="6470072" cy="1188204"/>
          </a:xfrm>
          <a:prstGeom prst="rect">
            <a:avLst/>
          </a:prstGeom>
        </p:spPr>
      </p:pic>
      <p:sp>
        <p:nvSpPr>
          <p:cNvPr id="2" name="Rectangle 1"/>
          <p:cNvSpPr/>
          <p:nvPr/>
        </p:nvSpPr>
        <p:spPr>
          <a:xfrm>
            <a:off x="4111039" y="1295400"/>
            <a:ext cx="4880561" cy="1200329"/>
          </a:xfrm>
          <a:prstGeom prst="rect">
            <a:avLst/>
          </a:prstGeom>
        </p:spPr>
        <p:txBody>
          <a:bodyPr wrap="square">
            <a:spAutoFit/>
          </a:bodyPr>
          <a:lstStyle/>
          <a:p>
            <a:r>
              <a:rPr lang="en-US" sz="2400" b="1" u="sng" dirty="0"/>
              <a:t>REALITY</a:t>
            </a:r>
            <a:r>
              <a:rPr lang="en-US" sz="2400" b="1" dirty="0"/>
              <a:t>: </a:t>
            </a:r>
          </a:p>
          <a:p>
            <a:r>
              <a:rPr lang="en-US" sz="2400" b="1" dirty="0"/>
              <a:t>Disconnect </a:t>
            </a:r>
            <a:r>
              <a:rPr lang="en-US" sz="2400" b="1"/>
              <a:t>between </a:t>
            </a:r>
            <a:r>
              <a:rPr lang="en-US" sz="2400" b="1" smtClean="0"/>
              <a:t>workforce </a:t>
            </a:r>
            <a:r>
              <a:rPr lang="en-US" sz="2400" b="1" dirty="0"/>
              <a:t>and jobs market</a:t>
            </a:r>
            <a:endParaRPr lang="en-US" sz="2400" dirty="0"/>
          </a:p>
        </p:txBody>
      </p:sp>
      <p:sp>
        <p:nvSpPr>
          <p:cNvPr id="16" name="Title 1"/>
          <p:cNvSpPr txBox="1">
            <a:spLocks/>
          </p:cNvSpPr>
          <p:nvPr/>
        </p:nvSpPr>
        <p:spPr bwMode="auto">
          <a:xfrm>
            <a:off x="3200400" y="1447800"/>
            <a:ext cx="1309255" cy="533400"/>
          </a:xfrm>
          <a:prstGeom prst="rect">
            <a:avLst/>
          </a:prstGeom>
          <a:noFill/>
          <a:ln w="9525">
            <a:noFill/>
            <a:miter lim="800000"/>
            <a:headEnd/>
            <a:tailEnd/>
          </a:ln>
        </p:spPr>
        <p:txBody>
          <a:bodyPr anchor="ctr"/>
          <a:lstStyle/>
          <a:p>
            <a:r>
              <a:rPr lang="en-US" sz="3600" b="1" dirty="0" smtClean="0">
                <a:solidFill>
                  <a:srgbClr val="002060"/>
                </a:solidFill>
              </a:rPr>
              <a:t>VS</a:t>
            </a:r>
            <a:endParaRPr lang="en-US" sz="3600" dirty="0">
              <a:solidFill>
                <a:srgbClr val="002060"/>
              </a:solidFill>
            </a:endParaRPr>
          </a:p>
        </p:txBody>
      </p:sp>
      <p:cxnSp>
        <p:nvCxnSpPr>
          <p:cNvPr id="8" name="Straight Connector 7"/>
          <p:cNvCxnSpPr/>
          <p:nvPr/>
        </p:nvCxnSpPr>
        <p:spPr>
          <a:xfrm>
            <a:off x="762000" y="2667000"/>
            <a:ext cx="7772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533400" y="2743200"/>
            <a:ext cx="2895600" cy="3264397"/>
          </a:xfrm>
          <a:prstGeom prst="rect">
            <a:avLst/>
          </a:prstGeom>
          <a:noFill/>
          <a:ln w="9525">
            <a:noFill/>
            <a:miter lim="800000"/>
            <a:headEnd/>
            <a:tailEnd/>
          </a:ln>
        </p:spPr>
        <p:txBody>
          <a:bodyPr anchor="ctr"/>
          <a:lstStyle/>
          <a:p>
            <a:pPr marL="112713" indent="-112713">
              <a:lnSpc>
                <a:spcPts val="2200"/>
              </a:lnSpc>
              <a:buFont typeface="Arial" charset="0"/>
              <a:buNone/>
            </a:pPr>
            <a:endParaRPr lang="en-US" sz="2000" b="1" i="1" dirty="0">
              <a:solidFill>
                <a:srgbClr val="1D76A3"/>
              </a:solidFill>
            </a:endParaRPr>
          </a:p>
          <a:p>
            <a:pPr>
              <a:lnSpc>
                <a:spcPts val="2200"/>
              </a:lnSpc>
            </a:pPr>
            <a:r>
              <a:rPr lang="en-US" sz="2000" b="1" i="1" dirty="0">
                <a:solidFill>
                  <a:srgbClr val="1D76A3"/>
                </a:solidFill>
              </a:rPr>
              <a:t>In manufacturing production, 50% of the workers are 50 or older. 75% of all other workers are under 50. Manufacturing workers will be retiring twice as fast as all other workers.</a:t>
            </a:r>
          </a:p>
        </p:txBody>
      </p:sp>
      <p:pic>
        <p:nvPicPr>
          <p:cNvPr id="14" name="Picture 1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867399" y="4635250"/>
            <a:ext cx="2576685" cy="2070350"/>
          </a:xfrm>
          <a:prstGeom prst="rect">
            <a:avLst/>
          </a:prstGeom>
        </p:spPr>
      </p:pic>
    </p:spTree>
    <p:extLst>
      <p:ext uri="{BB962C8B-B14F-4D97-AF65-F5344CB8AC3E}">
        <p14:creationId xmlns:p14="http://schemas.microsoft.com/office/powerpoint/2010/main" xmlns="" val="4249144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66800" y="1295400"/>
            <a:ext cx="6934200" cy="914400"/>
          </a:xfrm>
          <a:prstGeom prst="rect">
            <a:avLst/>
          </a:prstGeom>
          <a:noFill/>
          <a:ln w="9525">
            <a:noFill/>
            <a:miter lim="800000"/>
            <a:headEnd/>
            <a:tailEnd/>
          </a:ln>
        </p:spPr>
        <p:txBody>
          <a:bodyPr anchor="ctr"/>
          <a:lstStyle/>
          <a:p>
            <a:r>
              <a:rPr lang="en-US" sz="2400" b="1" dirty="0" smtClean="0">
                <a:solidFill>
                  <a:prstClr val="black"/>
                </a:solidFill>
              </a:rPr>
              <a:t>Buffalo has an abundance of unemployed people with high school level of education attainment</a:t>
            </a:r>
            <a:endParaRPr lang="en-US" sz="2400" dirty="0">
              <a:solidFill>
                <a:prstClr val="black"/>
              </a:solidFill>
            </a:endParaRPr>
          </a:p>
        </p:txBody>
      </p:sp>
      <p:sp>
        <p:nvSpPr>
          <p:cNvPr id="15" name="Title 1"/>
          <p:cNvSpPr txBox="1">
            <a:spLocks/>
          </p:cNvSpPr>
          <p:nvPr/>
        </p:nvSpPr>
        <p:spPr bwMode="auto">
          <a:xfrm>
            <a:off x="3262745" y="2743200"/>
            <a:ext cx="4052455" cy="533400"/>
          </a:xfrm>
          <a:prstGeom prst="rect">
            <a:avLst/>
          </a:prstGeom>
          <a:noFill/>
          <a:ln w="9525">
            <a:noFill/>
            <a:miter lim="800000"/>
            <a:headEnd/>
            <a:tailEnd/>
          </a:ln>
        </p:spPr>
        <p:txBody>
          <a:bodyPr anchor="ctr"/>
          <a:lstStyle/>
          <a:p>
            <a:pPr>
              <a:lnSpc>
                <a:spcPts val="2400"/>
              </a:lnSpc>
            </a:pPr>
            <a:r>
              <a:rPr lang="en-US" sz="2400" b="1" dirty="0">
                <a:solidFill>
                  <a:srgbClr val="002060"/>
                </a:solidFill>
              </a:rPr>
              <a:t>o</a:t>
            </a:r>
            <a:r>
              <a:rPr lang="en-US" sz="2400" b="1" dirty="0" smtClean="0">
                <a:solidFill>
                  <a:srgbClr val="002060"/>
                </a:solidFill>
              </a:rPr>
              <a:t>f unemployed workers</a:t>
            </a:r>
          </a:p>
          <a:p>
            <a:pPr>
              <a:lnSpc>
                <a:spcPts val="2400"/>
              </a:lnSpc>
            </a:pPr>
            <a:r>
              <a:rPr lang="en-US" sz="2400" b="1" dirty="0">
                <a:solidFill>
                  <a:srgbClr val="002060"/>
                </a:solidFill>
              </a:rPr>
              <a:t>h</a:t>
            </a:r>
            <a:r>
              <a:rPr lang="en-US" sz="2400" b="1" dirty="0" smtClean="0">
                <a:solidFill>
                  <a:srgbClr val="002060"/>
                </a:solidFill>
              </a:rPr>
              <a:t>ave a HS degree or less</a:t>
            </a:r>
            <a:endParaRPr lang="en-US" sz="2400" dirty="0">
              <a:solidFill>
                <a:srgbClr val="002060"/>
              </a:solidFill>
            </a:endParaRPr>
          </a:p>
        </p:txBody>
      </p:sp>
      <p:sp>
        <p:nvSpPr>
          <p:cNvPr id="17" name="Title 1"/>
          <p:cNvSpPr txBox="1">
            <a:spLocks/>
          </p:cNvSpPr>
          <p:nvPr/>
        </p:nvSpPr>
        <p:spPr bwMode="auto">
          <a:xfrm>
            <a:off x="2258291" y="2667000"/>
            <a:ext cx="1309255" cy="533400"/>
          </a:xfrm>
          <a:prstGeom prst="rect">
            <a:avLst/>
          </a:prstGeom>
          <a:noFill/>
          <a:ln w="9525">
            <a:noFill/>
            <a:miter lim="800000"/>
            <a:headEnd/>
            <a:tailEnd/>
          </a:ln>
        </p:spPr>
        <p:txBody>
          <a:bodyPr anchor="ctr"/>
          <a:lstStyle/>
          <a:p>
            <a:r>
              <a:rPr lang="en-US" sz="3600" b="1" dirty="0" smtClean="0">
                <a:solidFill>
                  <a:srgbClr val="002060"/>
                </a:solidFill>
              </a:rPr>
              <a:t>50%</a:t>
            </a:r>
            <a:endParaRPr lang="en-US" sz="3600" dirty="0">
              <a:solidFill>
                <a:srgbClr val="002060"/>
              </a:soli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6927"/>
            <a:ext cx="6470072" cy="1188204"/>
          </a:xfrm>
          <a:prstGeom prst="rect">
            <a:avLst/>
          </a:prstGeom>
        </p:spPr>
      </p:pic>
      <p:sp>
        <p:nvSpPr>
          <p:cNvPr id="31" name="Title 1"/>
          <p:cNvSpPr txBox="1">
            <a:spLocks/>
          </p:cNvSpPr>
          <p:nvPr/>
        </p:nvSpPr>
        <p:spPr bwMode="auto">
          <a:xfrm>
            <a:off x="-5257800" y="5508186"/>
            <a:ext cx="4343400" cy="889149"/>
          </a:xfrm>
          <a:prstGeom prst="rect">
            <a:avLst/>
          </a:prstGeom>
          <a:noFill/>
          <a:ln w="9525">
            <a:noFill/>
            <a:miter lim="800000"/>
            <a:headEnd/>
            <a:tailEnd/>
          </a:ln>
        </p:spPr>
        <p:txBody>
          <a:bodyPr anchor="ctr"/>
          <a:lstStyle/>
          <a:p>
            <a:endParaRPr lang="en-US" sz="2200" i="1" dirty="0">
              <a:solidFill>
                <a:srgbClr val="1D76A3"/>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14550" y="3886200"/>
            <a:ext cx="4914900" cy="1381125"/>
          </a:xfrm>
          <a:prstGeom prst="rect">
            <a:avLst/>
          </a:prstGeom>
        </p:spPr>
      </p:pic>
      <p:cxnSp>
        <p:nvCxnSpPr>
          <p:cNvPr id="11" name="Straight Connector 10"/>
          <p:cNvCxnSpPr/>
          <p:nvPr/>
        </p:nvCxnSpPr>
        <p:spPr>
          <a:xfrm>
            <a:off x="2114550" y="3581400"/>
            <a:ext cx="24574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143125" y="3581400"/>
            <a:ext cx="0" cy="3429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572000" y="3543300"/>
            <a:ext cx="0" cy="3429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743200" y="3200400"/>
            <a:ext cx="0" cy="381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3222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11876</TotalTime>
  <Words>4365</Words>
  <Application>Microsoft Office PowerPoint</Application>
  <PresentationFormat>On-screen Show (4:3)</PresentationFormat>
  <Paragraphs>561</Paragraphs>
  <Slides>36</Slides>
  <Notes>36</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Office Theme</vt:lpstr>
      <vt:lpstr>2_Office Theme</vt:lpstr>
      <vt:lpstr>10_Office Theme</vt:lpstr>
      <vt:lpstr>12_Office Theme</vt:lpstr>
      <vt:lpstr>5_Office Theme</vt:lpstr>
      <vt:lpstr>13_Office Theme</vt:lpstr>
      <vt:lpstr>1_Office Theme</vt:lpstr>
      <vt:lpstr>3_Office Theme</vt:lpstr>
      <vt:lpstr>A presentation to  New York State Governor Andrew Cuomo</vt:lpstr>
      <vt:lpstr>A Collaborative Community Driven Process</vt:lpstr>
      <vt:lpstr>2011-12 Projects</vt:lpstr>
      <vt:lpstr>Slide 4</vt:lpstr>
      <vt:lpstr>Slide 5</vt:lpstr>
      <vt:lpstr>Our Criteria</vt:lpstr>
      <vt:lpstr>Three Primary Themes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to  New York State Governor Andrew Cuomo</dc:title>
  <dc:creator>bae3</dc:creator>
  <cp:lastModifiedBy>jgregory</cp:lastModifiedBy>
  <cp:revision>312</cp:revision>
  <cp:lastPrinted>2012-11-29T18:23:47Z</cp:lastPrinted>
  <dcterms:created xsi:type="dcterms:W3CDTF">2011-11-21T19:24:47Z</dcterms:created>
  <dcterms:modified xsi:type="dcterms:W3CDTF">2012-12-03T17:02:41Z</dcterms:modified>
</cp:coreProperties>
</file>