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7" r:id="rId3"/>
    <p:sldId id="267" r:id="rId4"/>
    <p:sldId id="280" r:id="rId5"/>
    <p:sldId id="274" r:id="rId6"/>
    <p:sldId id="273" r:id="rId7"/>
    <p:sldId id="272" r:id="rId8"/>
    <p:sldId id="271" r:id="rId9"/>
    <p:sldId id="270" r:id="rId10"/>
    <p:sldId id="275" r:id="rId11"/>
    <p:sldId id="269" r:id="rId12"/>
    <p:sldId id="268" r:id="rId13"/>
    <p:sldId id="276" r:id="rId14"/>
    <p:sldId id="279" r:id="rId15"/>
    <p:sldId id="278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94A5D-6A8F-419A-B560-4A507F66B23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0588E-0056-4D1D-91EC-F22B2C28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2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Coalition of the Eager.  Some usual suspects--- civil rights organizations; faith based networks; NAACP; Urban League;</a:t>
            </a:r>
            <a:r>
              <a:rPr lang="en-US" baseline="0" dirty="0" smtClean="0"/>
              <a:t> elected leaders</a:t>
            </a:r>
            <a:endParaRPr lang="en-US" dirty="0" smtClean="0"/>
          </a:p>
          <a:p>
            <a:r>
              <a:rPr lang="en-US" dirty="0" smtClean="0"/>
              <a:t>Some unusual:</a:t>
            </a:r>
          </a:p>
          <a:p>
            <a:r>
              <a:rPr lang="en-US" dirty="0" smtClean="0"/>
              <a:t>	Baltimore- business community in</a:t>
            </a:r>
            <a:r>
              <a:rPr lang="en-US" baseline="0" dirty="0" smtClean="0"/>
              <a:t> response to Black Lives Matter</a:t>
            </a:r>
          </a:p>
          <a:p>
            <a:r>
              <a:rPr lang="en-US" baseline="0" dirty="0" smtClean="0"/>
              <a:t>	Minority Chamber of Commerce</a:t>
            </a:r>
          </a:p>
          <a:p>
            <a:r>
              <a:rPr lang="en-US" baseline="0" dirty="0" smtClean="0"/>
              <a:t>	Contractors</a:t>
            </a:r>
          </a:p>
          <a:p>
            <a:r>
              <a:rPr lang="en-US" baseline="0" dirty="0" smtClean="0"/>
              <a:t>	Construction Unions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3F14-CF2A-42A1-A63B-FF97E03C2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3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9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100000">
              <a:srgbClr val="FFFFFF"/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63D1-0051-4198-8A24-5869259D6B85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B5EC-2A5C-496B-A3DA-3D194CC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7086600" cy="3657599"/>
          </a:xfrm>
        </p:spPr>
        <p:txBody>
          <a:bodyPr>
            <a:normAutofit/>
          </a:bodyPr>
          <a:lstStyle/>
          <a:p>
            <a:pPr algn="l"/>
            <a:endParaRPr lang="en-US" sz="2600" dirty="0" smtClean="0">
              <a:solidFill>
                <a:schemeClr val="bg1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algn="l"/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latin typeface="Franklin Gothic Medium" panose="020B0603020102020204" pitchFamily="34" charset="0"/>
              </a:rPr>
              <a:t>John Goldstein</a:t>
            </a:r>
          </a:p>
          <a:p>
            <a:pPr algn="l"/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latin typeface="Franklin Gothic Medium" panose="020B0603020102020204" pitchFamily="34" charset="0"/>
              </a:rPr>
              <a:t>Coalitions, Campaigns and Community Benefits</a:t>
            </a:r>
          </a:p>
          <a:p>
            <a:pPr algn="l"/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latin typeface="Franklin Gothic Medium" panose="020B0603020102020204" pitchFamily="34" charset="0"/>
              </a:rPr>
              <a:t>May 25, 2016</a:t>
            </a:r>
          </a:p>
          <a:p>
            <a:pPr algn="l"/>
            <a:endParaRPr lang="en-US" sz="2600" dirty="0">
              <a:solidFill>
                <a:schemeClr val="bg1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algn="l"/>
            <a:r>
              <a:rPr lang="en-US" sz="2600" i="1" dirty="0" smtClean="0">
                <a:solidFill>
                  <a:schemeClr val="bg1">
                    <a:lumMod val="10000"/>
                  </a:schemeClr>
                </a:solidFill>
                <a:latin typeface="Franklin Gothic Medium" panose="020B0603020102020204" pitchFamily="34" charset="0"/>
              </a:rPr>
              <a:t>Sponsored by Investigative Post</a:t>
            </a:r>
            <a:endParaRPr lang="en-US" sz="2600" i="1" dirty="0">
              <a:solidFill>
                <a:schemeClr val="bg1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2743200" cy="533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Milwaukee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3188" y="3581400"/>
            <a:ext cx="838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Milwaukee Opportunities for Restoring Employment (MORE) extends 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projects 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financial assistance from 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taxpayers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Prevailing wage requirement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of work performed by unemployed or underemployed workers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apprenticeship opportunities for residents of Milwaukee’s poorest neighborhoods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Bidding advantages for businesses located in Milwaukee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1524000"/>
            <a:ext cx="837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1990s Residence Preference Program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25% residents on DPW contracts </a:t>
            </a: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188" y="2200236"/>
            <a:ext cx="8185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Park East Redevelopment Compact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redevelopment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Prevailing Wage, local hire, local contracting, affordable housing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applies to new Bucks arena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4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7048500" cy="60960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Oakland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Army Base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1752600"/>
            <a:ext cx="8077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 2012, the Revive Oakland coalition won job standards for the $800 million redevelopment of the Oakland Army Base into a modern goods movement and warehousing development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en-US" sz="1000" dirty="0">
              <a:solidFill>
                <a:srgbClr val="92A0D4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Living wage</a:t>
            </a:r>
          </a:p>
          <a:p>
            <a:pPr marL="342900" lvl="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50% local hire, 25% hiring disadvantaged workers</a:t>
            </a:r>
          </a:p>
          <a:p>
            <a:pPr marL="342900" lvl="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West Oakland job and training center</a:t>
            </a:r>
          </a:p>
          <a:p>
            <a:pPr marL="342900" lvl="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Long-term community oversight board to oversee compliance</a:t>
            </a:r>
          </a:p>
          <a:p>
            <a:pPr marL="342900" lvl="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All new union apprenticeships reserved for Oakland residents</a:t>
            </a:r>
          </a:p>
          <a:p>
            <a:pPr marL="342900" lvl="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No pre-screening of job applicants for prior criminal records</a:t>
            </a:r>
          </a:p>
          <a:p>
            <a:pPr marL="342900" lvl="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Project labor agreement ensures safe conditions and quality jobs</a:t>
            </a:r>
          </a:p>
          <a:p>
            <a:pPr marL="342900" lvl="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Limits on use of temp agencies</a:t>
            </a:r>
          </a:p>
        </p:txBody>
      </p:sp>
    </p:spTree>
    <p:extLst>
      <p:ext uri="{BB962C8B-B14F-4D97-AF65-F5344CB8AC3E}">
        <p14:creationId xmlns:p14="http://schemas.microsoft.com/office/powerpoint/2010/main" val="12795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229600" cy="53340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Kingsbridge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Armory (Bronx)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1524000"/>
            <a:ext cx="84582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the Kingsbridge Armory Redevelopment Alliance reached a groundbreaking CBA for 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development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of the nation’s largest ice sports 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center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dirty="0">
              <a:solidFill>
                <a:srgbClr val="92A0D4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Living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wage for all workers within the project;</a:t>
            </a: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At least 25% of construction employees be targeted workers;</a:t>
            </a: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At least 51% of non-construction workers are local with first priority to underemployed residents of immediate neighborhood;</a:t>
            </a: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$8,000,000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contribution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to a coalition-controlled fund for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community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needs;</a:t>
            </a: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Incentives for local businesses to employ local workers;</a:t>
            </a: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Local contracting, M/WBE utilization, and local procurement requirements;</a:t>
            </a: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LEED certified green building standards;</a:t>
            </a: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Priority community access to the project’s athletic facilities;</a:t>
            </a: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Community-based oversight and enforcement of CBA commitments.</a:t>
            </a:r>
          </a:p>
        </p:txBody>
      </p:sp>
    </p:spTree>
    <p:extLst>
      <p:ext uri="{BB962C8B-B14F-4D97-AF65-F5344CB8AC3E}">
        <p14:creationId xmlns:p14="http://schemas.microsoft.com/office/powerpoint/2010/main" val="170683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7086600" cy="3657599"/>
          </a:xfrm>
        </p:spPr>
        <p:txBody>
          <a:bodyPr>
            <a:normAutofit/>
          </a:bodyPr>
          <a:lstStyle/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1219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Los Angeles: Construction Careers Policies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905000"/>
            <a:ext cx="6553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2001 LA has implemented six Community Workforce Agreements covering over $12.3 Billion in construction value and over 56,700 construction jobs.  Provisions include:</a:t>
            </a:r>
          </a:p>
          <a:p>
            <a:endParaRPr lang="en-US" b="1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30-40% of new construction jobs filled by residents of neighborhoods adjacent to the project.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10–15% of construction work hours performed by at-risk workers, including workers from poor households and workers with a history of incarceration or receipt of public assistance.</a:t>
            </a: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00199"/>
            <a:ext cx="7086600" cy="3657599"/>
          </a:xfrm>
        </p:spPr>
        <p:txBody>
          <a:bodyPr>
            <a:normAutofit/>
          </a:bodyPr>
          <a:lstStyle/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288746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1608221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We Can Help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4191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John Goldstein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jgoldstein@cocacom.org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414-530-7081</a:t>
            </a: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0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7086600" cy="3657599"/>
          </a:xfrm>
        </p:spPr>
        <p:txBody>
          <a:bodyPr>
            <a:normAutofit/>
          </a:bodyPr>
          <a:lstStyle/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3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7086600" cy="3657599"/>
          </a:xfrm>
        </p:spPr>
        <p:txBody>
          <a:bodyPr>
            <a:normAutofit/>
          </a:bodyPr>
          <a:lstStyle/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algn="l"/>
            <a:endParaRPr lang="en-US" sz="2600" dirty="0" smtClean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9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726"/>
            <a:ext cx="7982855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19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130498" cy="37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47168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“No one on that construction site looks like me…”</a:t>
            </a:r>
            <a:endParaRPr lang="en-US" i="1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9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1708483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Organize Supporters</a:t>
            </a: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Create Demand</a:t>
            </a: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Develop Pipeline</a:t>
            </a: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Address Barriers</a:t>
            </a: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Monitor and Enforce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6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41910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Organize Supporters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517215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5210"/>
            <a:ext cx="33528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03172" y="4329499"/>
            <a:ext cx="1432956" cy="461665"/>
          </a:xfrm>
          <a:prstGeom prst="rect">
            <a:avLst/>
          </a:prstGeom>
          <a:solidFill>
            <a:srgbClr val="FFE58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/>
              </a:rPr>
              <a:t>Local Hire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23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36957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Create Demand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3664135"/>
            <a:ext cx="64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to Attach Standards to:</a:t>
            </a: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of Public Subsidies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or Ordinance (City, County, IDA)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RFP for a Project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Agreement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Agreement with Developer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Labor Agreement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59339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Standards That Will Work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Target Population(s)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Hours Worked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Apprenticeship Ratios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Measureable and Enforceable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3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38481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Develop Pipeline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1905000"/>
            <a:ext cx="6934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Stakeholders: Contractors, Unions, Technical College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Funders: Contractors, Workforce Investment Board, Private Foundations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Minimum Standards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Pre-Apprenticeship; Job Readiness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by Community Groups and Public Agencies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a champion leading this work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6553200" cy="301992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Address</a:t>
            </a:r>
            <a:r>
              <a:rPr lang="en-US" sz="4500" dirty="0" smtClean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 Barriers</a:t>
            </a:r>
          </a:p>
          <a:p>
            <a:pPr lvl="2" algn="l"/>
            <a:endParaRPr lang="en-US" sz="30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Incarceration</a:t>
            </a:r>
          </a:p>
          <a:p>
            <a:pPr marL="1200150" lvl="2" indent="-28575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Testing</a:t>
            </a:r>
          </a:p>
          <a:p>
            <a:pPr marL="1200150" lvl="2" indent="-28575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License and Transportation</a:t>
            </a:r>
          </a:p>
          <a:p>
            <a:pPr marL="1200150" lvl="2" indent="-28575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Need for Income</a:t>
            </a:r>
          </a:p>
          <a:p>
            <a:pPr marL="1200150" lvl="2" indent="-28575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Jobs at the End of Training</a:t>
            </a:r>
          </a:p>
          <a:p>
            <a:pPr marL="1200150" lvl="2" indent="-28575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Mentorship and Support</a:t>
            </a:r>
            <a:endParaRPr lang="en-US" sz="2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52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01000" cy="533399"/>
          </a:xfrm>
          <a:solidFill>
            <a:srgbClr val="DEBDA6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Workforce diversity: What Works? 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6400800" cy="457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Monitor and Enforce</a:t>
            </a:r>
          </a:p>
          <a:p>
            <a:pPr algn="l"/>
            <a:endParaRPr lang="en-US" sz="1300" dirty="0">
              <a:solidFill>
                <a:schemeClr val="tx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64792"/>
            <a:ext cx="5181600" cy="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152400" cy="6857999"/>
          </a:xfrm>
          <a:prstGeom prst="rect">
            <a:avLst/>
          </a:prstGeom>
          <a:solidFill>
            <a:srgbClr val="C7BEE6"/>
          </a:solidFill>
          <a:ln w="476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934200"/>
          </a:xfrm>
          <a:prstGeom prst="line">
            <a:avLst/>
          </a:prstGeom>
          <a:ln w="508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762000"/>
            <a:ext cx="8001000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47800" y="2133600"/>
            <a:ext cx="457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Reporting Requirement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Tracking System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Payrolls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Compliance Officer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Oversite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 for Non-Compliance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4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cacom">
  <a:themeElements>
    <a:clrScheme name="Custom 1">
      <a:dk1>
        <a:srgbClr val="92A0D4"/>
      </a:dk1>
      <a:lt1>
        <a:srgbClr val="F8F8F8"/>
      </a:lt1>
      <a:dk2>
        <a:srgbClr val="92A0D4"/>
      </a:dk2>
      <a:lt2>
        <a:srgbClr val="E8EBF6"/>
      </a:lt2>
      <a:accent1>
        <a:srgbClr val="A9650B"/>
      </a:accent1>
      <a:accent2>
        <a:srgbClr val="8F9CD5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Cocacom</Template>
  <TotalTime>251</TotalTime>
  <Words>735</Words>
  <Application>Microsoft Macintosh PowerPoint</Application>
  <PresentationFormat>On-screen Show (4:3)</PresentationFormat>
  <Paragraphs>131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Cocacom</vt:lpstr>
      <vt:lpstr>Workforce diversity: What Works?</vt:lpstr>
      <vt:lpstr>Workforce diversity: What Works?</vt:lpstr>
      <vt:lpstr>Workforce diversity: What Works? </vt:lpstr>
      <vt:lpstr>Workforce diversity: What Works? </vt:lpstr>
      <vt:lpstr>Workforce diversity: What Works? </vt:lpstr>
      <vt:lpstr>Workforce diversity: What Works? </vt:lpstr>
      <vt:lpstr>Workforce diversity: What Works? </vt:lpstr>
      <vt:lpstr>Workforce diversity: What Works? </vt:lpstr>
      <vt:lpstr>Workforce diversity: What Works? </vt:lpstr>
      <vt:lpstr>Workforce diversity: What Works? </vt:lpstr>
      <vt:lpstr>Workforce diversity: What Works? </vt:lpstr>
      <vt:lpstr>Workforce diversity: What Works? </vt:lpstr>
      <vt:lpstr>Workforce diversity: What Works?</vt:lpstr>
      <vt:lpstr>Workforce diversity: What Works?</vt:lpstr>
      <vt:lpstr>Workforce diversity: What Works?</vt:lpstr>
      <vt:lpstr>Workforce diversity: What Works?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</dc:creator>
  <cp:lastModifiedBy>Charlotte</cp:lastModifiedBy>
  <cp:revision>21</cp:revision>
  <dcterms:created xsi:type="dcterms:W3CDTF">2016-05-03T17:33:43Z</dcterms:created>
  <dcterms:modified xsi:type="dcterms:W3CDTF">2016-05-24T21:02:55Z</dcterms:modified>
</cp:coreProperties>
</file>